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heme/themeOverride4.xml" ContentType="application/vnd.openxmlformats-officedocument.themeOverride+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700" r:id="rId1"/>
  </p:sldMasterIdLst>
  <p:notesMasterIdLst>
    <p:notesMasterId r:id="rId59"/>
  </p:notesMasterIdLst>
  <p:handoutMasterIdLst>
    <p:handoutMasterId r:id="rId60"/>
  </p:handoutMasterIdLst>
  <p:sldIdLst>
    <p:sldId id="521" r:id="rId2"/>
    <p:sldId id="522" r:id="rId3"/>
    <p:sldId id="635" r:id="rId4"/>
    <p:sldId id="601" r:id="rId5"/>
    <p:sldId id="602" r:id="rId6"/>
    <p:sldId id="613" r:id="rId7"/>
    <p:sldId id="606" r:id="rId8"/>
    <p:sldId id="631" r:id="rId9"/>
    <p:sldId id="571" r:id="rId10"/>
    <p:sldId id="558" r:id="rId11"/>
    <p:sldId id="622" r:id="rId12"/>
    <p:sldId id="572" r:id="rId13"/>
    <p:sldId id="624" r:id="rId14"/>
    <p:sldId id="648" r:id="rId15"/>
    <p:sldId id="686" r:id="rId16"/>
    <p:sldId id="687" r:id="rId17"/>
    <p:sldId id="688" r:id="rId18"/>
    <p:sldId id="689" r:id="rId19"/>
    <p:sldId id="690" r:id="rId20"/>
    <p:sldId id="691" r:id="rId21"/>
    <p:sldId id="693" r:id="rId22"/>
    <p:sldId id="694" r:id="rId23"/>
    <p:sldId id="695" r:id="rId24"/>
    <p:sldId id="696" r:id="rId25"/>
    <p:sldId id="640" r:id="rId26"/>
    <p:sldId id="665" r:id="rId27"/>
    <p:sldId id="666" r:id="rId28"/>
    <p:sldId id="667" r:id="rId29"/>
    <p:sldId id="668" r:id="rId30"/>
    <p:sldId id="669" r:id="rId31"/>
    <p:sldId id="670" r:id="rId32"/>
    <p:sldId id="663" r:id="rId33"/>
    <p:sldId id="673" r:id="rId34"/>
    <p:sldId id="671" r:id="rId35"/>
    <p:sldId id="674" r:id="rId36"/>
    <p:sldId id="642" r:id="rId37"/>
    <p:sldId id="700" r:id="rId38"/>
    <p:sldId id="701" r:id="rId39"/>
    <p:sldId id="659" r:id="rId40"/>
    <p:sldId id="685" r:id="rId41"/>
    <p:sldId id="675" r:id="rId42"/>
    <p:sldId id="676" r:id="rId43"/>
    <p:sldId id="677" r:id="rId44"/>
    <p:sldId id="678" r:id="rId45"/>
    <p:sldId id="679" r:id="rId46"/>
    <p:sldId id="656" r:id="rId47"/>
    <p:sldId id="680" r:id="rId48"/>
    <p:sldId id="681" r:id="rId49"/>
    <p:sldId id="682" r:id="rId50"/>
    <p:sldId id="684" r:id="rId51"/>
    <p:sldId id="683" r:id="rId52"/>
    <p:sldId id="657" r:id="rId53"/>
    <p:sldId id="697" r:id="rId54"/>
    <p:sldId id="698" r:id="rId55"/>
    <p:sldId id="699" r:id="rId56"/>
    <p:sldId id="703" r:id="rId57"/>
    <p:sldId id="647" r:id="rId58"/>
  </p:sldIdLst>
  <p:sldSz cx="6950075" cy="5029200"/>
  <p:notesSz cx="7010400" cy="9296400"/>
  <p:defaultTextStyle>
    <a:defPPr>
      <a:defRPr lang="en-US"/>
    </a:defPPr>
    <a:lvl1pPr algn="l" rtl="0" fontAlgn="base">
      <a:spcBef>
        <a:spcPct val="0"/>
      </a:spcBef>
      <a:spcAft>
        <a:spcPct val="0"/>
      </a:spcAft>
      <a:defRPr sz="1200" kern="1200">
        <a:solidFill>
          <a:srgbClr val="5F5F5F"/>
        </a:solidFill>
        <a:latin typeface="Arial" charset="0"/>
        <a:ea typeface="+mn-ea"/>
        <a:cs typeface="+mn-cs"/>
      </a:defRPr>
    </a:lvl1pPr>
    <a:lvl2pPr marL="455613" indent="1588" algn="l" rtl="0" fontAlgn="base">
      <a:spcBef>
        <a:spcPct val="0"/>
      </a:spcBef>
      <a:spcAft>
        <a:spcPct val="0"/>
      </a:spcAft>
      <a:defRPr sz="1200" kern="1200">
        <a:solidFill>
          <a:srgbClr val="5F5F5F"/>
        </a:solidFill>
        <a:latin typeface="Arial" charset="0"/>
        <a:ea typeface="+mn-ea"/>
        <a:cs typeface="+mn-cs"/>
      </a:defRPr>
    </a:lvl2pPr>
    <a:lvl3pPr marL="912813" indent="1588" algn="l" rtl="0" fontAlgn="base">
      <a:spcBef>
        <a:spcPct val="0"/>
      </a:spcBef>
      <a:spcAft>
        <a:spcPct val="0"/>
      </a:spcAft>
      <a:defRPr sz="1200" kern="1200">
        <a:solidFill>
          <a:srgbClr val="5F5F5F"/>
        </a:solidFill>
        <a:latin typeface="Arial" charset="0"/>
        <a:ea typeface="+mn-ea"/>
        <a:cs typeface="+mn-cs"/>
      </a:defRPr>
    </a:lvl3pPr>
    <a:lvl4pPr marL="1370013" indent="1588" algn="l" rtl="0" fontAlgn="base">
      <a:spcBef>
        <a:spcPct val="0"/>
      </a:spcBef>
      <a:spcAft>
        <a:spcPct val="0"/>
      </a:spcAft>
      <a:defRPr sz="1200" kern="1200">
        <a:solidFill>
          <a:srgbClr val="5F5F5F"/>
        </a:solidFill>
        <a:latin typeface="Arial" charset="0"/>
        <a:ea typeface="+mn-ea"/>
        <a:cs typeface="+mn-cs"/>
      </a:defRPr>
    </a:lvl4pPr>
    <a:lvl5pPr marL="1827213" indent="1588" algn="l" rtl="0" fontAlgn="base">
      <a:spcBef>
        <a:spcPct val="0"/>
      </a:spcBef>
      <a:spcAft>
        <a:spcPct val="0"/>
      </a:spcAft>
      <a:defRPr sz="1200" kern="1200">
        <a:solidFill>
          <a:srgbClr val="5F5F5F"/>
        </a:solidFill>
        <a:latin typeface="Arial" charset="0"/>
        <a:ea typeface="+mn-ea"/>
        <a:cs typeface="+mn-cs"/>
      </a:defRPr>
    </a:lvl5pPr>
    <a:lvl6pPr marL="2286000" algn="l" defTabSz="914400" rtl="0" eaLnBrk="1" latinLnBrk="0" hangingPunct="1">
      <a:defRPr sz="1200" kern="1200">
        <a:solidFill>
          <a:srgbClr val="5F5F5F"/>
        </a:solidFill>
        <a:latin typeface="Arial" charset="0"/>
        <a:ea typeface="+mn-ea"/>
        <a:cs typeface="+mn-cs"/>
      </a:defRPr>
    </a:lvl6pPr>
    <a:lvl7pPr marL="2743200" algn="l" defTabSz="914400" rtl="0" eaLnBrk="1" latinLnBrk="0" hangingPunct="1">
      <a:defRPr sz="1200" kern="1200">
        <a:solidFill>
          <a:srgbClr val="5F5F5F"/>
        </a:solidFill>
        <a:latin typeface="Arial" charset="0"/>
        <a:ea typeface="+mn-ea"/>
        <a:cs typeface="+mn-cs"/>
      </a:defRPr>
    </a:lvl7pPr>
    <a:lvl8pPr marL="3200400" algn="l" defTabSz="914400" rtl="0" eaLnBrk="1" latinLnBrk="0" hangingPunct="1">
      <a:defRPr sz="1200" kern="1200">
        <a:solidFill>
          <a:srgbClr val="5F5F5F"/>
        </a:solidFill>
        <a:latin typeface="Arial" charset="0"/>
        <a:ea typeface="+mn-ea"/>
        <a:cs typeface="+mn-cs"/>
      </a:defRPr>
    </a:lvl8pPr>
    <a:lvl9pPr marL="3657600" algn="l" defTabSz="914400" rtl="0" eaLnBrk="1" latinLnBrk="0" hangingPunct="1">
      <a:defRPr sz="1200" kern="1200">
        <a:solidFill>
          <a:srgbClr val="5F5F5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9D35"/>
    <a:srgbClr val="0040CC"/>
    <a:srgbClr val="423793"/>
    <a:srgbClr val="1C5400"/>
    <a:srgbClr val="206000"/>
    <a:srgbClr val="FFFF00"/>
    <a:srgbClr val="330066"/>
    <a:srgbClr val="339900"/>
  </p:clrMru>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7041" autoAdjust="0"/>
  </p:normalViewPr>
  <p:slideViewPr>
    <p:cSldViewPr snapToGrid="0">
      <p:cViewPr varScale="1">
        <p:scale>
          <a:sx n="117" d="100"/>
          <a:sy n="117" d="100"/>
        </p:scale>
        <p:origin x="-948" y="-90"/>
      </p:cViewPr>
      <p:guideLst>
        <p:guide orient="horz" pos="1584"/>
        <p:guide pos="21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p:scale>
          <a:sx n="100" d="100"/>
          <a:sy n="100" d="100"/>
        </p:scale>
        <p:origin x="-1980" y="19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fs2\DeonQuinn$\Data%20Summary%20Report\Data%20Sources%20Used\sr2010_homeless_student_demog_state_by_grade.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s2\educationsupport$\FY%2011%20Files\Unit%20-%20Grants\Homeless\Info\2009-2010%20Data\Discipline%20Data\FY10%20Discipline%20data.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fs2\educationsupport$\FY%2011%20Files\Unit%20-%20Grants\Homeless\Info\2009-2010%20Data\Discipline%20Data\FY10%20Discipline%20data.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Documents%20and%20Settings\jessica%20broome\Desktop\DoE%20Secondary%20Redesign\Drop%20Out%20Prevention\Graduation%20Coaches\Reports\2008-09\Grad%20Coach%20Evaluation%20Analyses.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file:///\\fs2\DeonQuinn$\Data%20Summary%20Report\Data%20Sources%20Used\sr2010_homeless_student_demog_state_by_grade.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s2\DeonQuinn$\Data%20Summary%20Report\Data%20Sources%20Used\sr2010_homeless_student_demog_state_by_grade.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s2\DeonQuinn$\Data%20Summary%20Report\Data%20Sources%20Used\sr2010_homeless_student_demog_state_by_grade.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s2\DeonQuinn$\Data%20Summary%20Report\Data%20Sources%20Used\sr2010_homeless_student_demog_state_by_grade.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s2\educationsupport$\FY%2011%20Files\Unit%20-%20Grants\Homeless\Info\2009-2010%20Data\Discipline%20Data\FY10%20Discipline%20data.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s2\educationsupport$\FY%2011%20Files\Unit%20-%20Grants\Homeless\Info\2009-2010%20Data\Discipline%20Data\FY10%20Discipline%20data.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s2\educationsupport$\FY%2011%20Files\Unit%20-%20Grants\Homeless\Info\2009-2010%20Data\Discipline%20Data\FY10%20Discipline%20data.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fs2\educationsupport$\FY%2011%20Files\Unit%20-%20Grants\Homeless\Info\2009-2010%20Data\Discipline%20Data\FY10%20Discipline%20data.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dLbls>
            <c:dLbl>
              <c:idx val="0"/>
              <c:layout>
                <c:manualLayout>
                  <c:x val="-0.26237638681656533"/>
                  <c:y val="-8.5238818831856647E-2"/>
                </c:manualLayout>
              </c:layout>
              <c:dLblPos val="bestFit"/>
              <c:showPercent val="1"/>
            </c:dLbl>
            <c:dLbl>
              <c:idx val="1"/>
              <c:layout>
                <c:manualLayout>
                  <c:x val="0.22604757894944189"/>
                  <c:y val="-8.4403396943803277E-2"/>
                </c:manualLayout>
              </c:layout>
              <c:dLblPos val="bestFit"/>
              <c:showPercent val="1"/>
            </c:dLbl>
            <c:numFmt formatCode="0.00%" sourceLinked="0"/>
            <c:showPercent val="1"/>
          </c:dLbls>
          <c:cat>
            <c:strRef>
              <c:f>'Gender Pie Chart'!$A$1:$B$1</c:f>
              <c:strCache>
                <c:ptCount val="2"/>
                <c:pt idx="0">
                  <c:v>FEMALE</c:v>
                </c:pt>
                <c:pt idx="1">
                  <c:v>MALE</c:v>
                </c:pt>
              </c:strCache>
            </c:strRef>
          </c:cat>
          <c:val>
            <c:numRef>
              <c:f>'Gender Pie Chart'!$A$16:$B$16</c:f>
              <c:numCache>
                <c:formatCode>General</c:formatCode>
                <c:ptCount val="2"/>
                <c:pt idx="0">
                  <c:v>10710</c:v>
                </c:pt>
                <c:pt idx="1">
                  <c:v>10813</c:v>
                </c:pt>
              </c:numCache>
            </c:numRef>
          </c:val>
        </c:ser>
      </c:pie3DChart>
      <c:spPr>
        <a:noFill/>
        <a:ln w="25400">
          <a:noFill/>
        </a:ln>
      </c:spPr>
    </c:plotArea>
    <c:legend>
      <c:legendPos val="r"/>
      <c:layout/>
    </c:legend>
    <c:plotVisOnly val="1"/>
    <c:dispBlanksAs val="zero"/>
  </c:chart>
  <c:txPr>
    <a:bodyPr/>
    <a:lstStyle/>
    <a:p>
      <a:pPr>
        <a:defRPr sz="1000" b="1" i="0" u="none" strike="noStrike" baseline="0">
          <a:solidFill>
            <a:schemeClr val="bg2">
              <a:lumMod val="25000"/>
            </a:schemeClr>
          </a:solidFill>
          <a:latin typeface="Helvetica" pitchFamily="34" charset="0"/>
          <a:ea typeface="Calibri"/>
          <a:cs typeface="Helvetica" pitchFamily="34" charset="0"/>
        </a:defRPr>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dLbls>
            <c:numFmt formatCode="0.00%" sourceLinked="0"/>
            <c:txPr>
              <a:bodyPr/>
              <a:lstStyle/>
              <a:p>
                <a:pPr>
                  <a:defRPr b="1">
                    <a:solidFill>
                      <a:schemeClr val="bg2">
                        <a:lumMod val="25000"/>
                      </a:schemeClr>
                    </a:solidFill>
                    <a:latin typeface="Helvetica" pitchFamily="34" charset="0"/>
                    <a:cs typeface="Helvetica" pitchFamily="34" charset="0"/>
                  </a:defRPr>
                </a:pPr>
                <a:endParaRPr lang="en-US"/>
              </a:p>
            </c:txPr>
            <c:dLblPos val="ctr"/>
            <c:showPercent val="1"/>
            <c:showLeaderLines val="1"/>
          </c:dLbls>
          <c:cat>
            <c:strRef>
              <c:f>'OSS Detail'!$F$4:$G$4</c:f>
              <c:strCache>
                <c:ptCount val="2"/>
                <c:pt idx="0">
                  <c:v>Male</c:v>
                </c:pt>
                <c:pt idx="1">
                  <c:v>Female</c:v>
                </c:pt>
              </c:strCache>
            </c:strRef>
          </c:cat>
          <c:val>
            <c:numRef>
              <c:f>'OSS Detail'!$F$5:$G$5</c:f>
              <c:numCache>
                <c:formatCode>General</c:formatCode>
                <c:ptCount val="2"/>
                <c:pt idx="0">
                  <c:v>1974</c:v>
                </c:pt>
                <c:pt idx="1">
                  <c:v>1016</c:v>
                </c:pt>
              </c:numCache>
            </c:numRef>
          </c:val>
        </c:ser>
      </c:pie3DChart>
      <c:spPr>
        <a:noFill/>
        <a:ln w="25400">
          <a:noFill/>
        </a:ln>
      </c:spPr>
    </c:plotArea>
    <c:legend>
      <c:legendPos val="r"/>
      <c:layout/>
      <c:txPr>
        <a:bodyPr/>
        <a:lstStyle/>
        <a:p>
          <a:pPr>
            <a:defRPr b="1">
              <a:solidFill>
                <a:schemeClr val="bg2">
                  <a:lumMod val="25000"/>
                </a:schemeClr>
              </a:solidFill>
              <a:latin typeface="Helvetica" pitchFamily="34" charset="0"/>
              <a:cs typeface="Helvetica" pitchFamily="34" charset="0"/>
            </a:defRPr>
          </a:pPr>
          <a:endParaRPr lang="en-US"/>
        </a:p>
      </c:txPr>
    </c:legend>
    <c:plotVisOnly val="1"/>
    <c:dispBlanksAs val="zero"/>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8.0774299922378445E-2"/>
          <c:y val="0.11871674065680152"/>
          <c:w val="0.47414250517232182"/>
          <c:h val="0.7625665186863988"/>
        </c:manualLayout>
      </c:layout>
      <c:pie3DChart>
        <c:varyColors val="1"/>
        <c:ser>
          <c:idx val="0"/>
          <c:order val="0"/>
          <c:dPt>
            <c:idx val="0"/>
            <c:explosion val="21"/>
          </c:dPt>
          <c:dPt>
            <c:idx val="2"/>
            <c:explosion val="12"/>
          </c:dPt>
          <c:dPt>
            <c:idx val="3"/>
            <c:explosion val="16"/>
          </c:dPt>
          <c:dPt>
            <c:idx val="5"/>
            <c:explosion val="7"/>
          </c:dPt>
          <c:dPt>
            <c:idx val="6"/>
            <c:explosion val="11"/>
          </c:dPt>
          <c:dLbls>
            <c:numFmt formatCode="0.00%" sourceLinked="0"/>
            <c:dLblPos val="bestFit"/>
            <c:showPercent val="1"/>
            <c:showLeaderLines val="1"/>
          </c:dLbls>
          <c:cat>
            <c:strRef>
              <c:f>'OSS Detail'!$J$3:$P$3</c:f>
              <c:strCache>
                <c:ptCount val="7"/>
                <c:pt idx="0">
                  <c:v>Ethnicity: Hispanic</c:v>
                </c:pt>
                <c:pt idx="1">
                  <c:v>Race: American Indian</c:v>
                </c:pt>
                <c:pt idx="2">
                  <c:v>Race: Asian</c:v>
                </c:pt>
                <c:pt idx="3">
                  <c:v>Race: Black</c:v>
                </c:pt>
                <c:pt idx="4">
                  <c:v>Race: Pacific Islander</c:v>
                </c:pt>
                <c:pt idx="5">
                  <c:v>Race: White</c:v>
                </c:pt>
                <c:pt idx="6">
                  <c:v>Race: Two or More Races</c:v>
                </c:pt>
              </c:strCache>
            </c:strRef>
          </c:cat>
          <c:val>
            <c:numRef>
              <c:f>'OSS Detail'!$J$4:$P$4</c:f>
              <c:numCache>
                <c:formatCode>General</c:formatCode>
                <c:ptCount val="7"/>
                <c:pt idx="0">
                  <c:v>190</c:v>
                </c:pt>
                <c:pt idx="1">
                  <c:v>2</c:v>
                </c:pt>
                <c:pt idx="2">
                  <c:v>11</c:v>
                </c:pt>
                <c:pt idx="3">
                  <c:v>1954</c:v>
                </c:pt>
                <c:pt idx="4">
                  <c:v>1</c:v>
                </c:pt>
                <c:pt idx="5">
                  <c:v>752</c:v>
                </c:pt>
                <c:pt idx="6">
                  <c:v>80</c:v>
                </c:pt>
              </c:numCache>
            </c:numRef>
          </c:val>
        </c:ser>
      </c:pie3DChart>
      <c:spPr>
        <a:noFill/>
        <a:ln w="25400">
          <a:noFill/>
        </a:ln>
      </c:spPr>
    </c:plotArea>
    <c:legend>
      <c:legendPos val="r"/>
      <c:layout/>
      <c:txPr>
        <a:bodyPr/>
        <a:lstStyle/>
        <a:p>
          <a:pPr>
            <a:defRPr sz="900"/>
          </a:pPr>
          <a:endParaRPr lang="en-US"/>
        </a:p>
      </c:txPr>
    </c:legend>
    <c:plotVisOnly val="1"/>
    <c:dispBlanksAs val="zero"/>
  </c:chart>
  <c:txPr>
    <a:bodyPr/>
    <a:lstStyle/>
    <a:p>
      <a:pPr>
        <a:defRPr b="1">
          <a:solidFill>
            <a:schemeClr val="bg2">
              <a:lumMod val="25000"/>
            </a:schemeClr>
          </a:solidFill>
          <a:latin typeface="Helvetica" pitchFamily="34" charset="0"/>
          <a:cs typeface="Helvetica" pitchFamily="34" charset="0"/>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4"/>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'Graduation Rate'!$B$1</c:f>
              <c:strCache>
                <c:ptCount val="1"/>
              </c:strCache>
            </c:strRef>
          </c:tx>
          <c:dLbls>
            <c:dLbl>
              <c:idx val="6"/>
              <c:layout/>
              <c:tx>
                <c:rich>
                  <a:bodyPr/>
                  <a:lstStyle/>
                  <a:p>
                    <a:r>
                      <a:rPr lang="en-US" sz="1800" b="1" dirty="0" smtClean="0">
                        <a:latin typeface="Arial" pitchFamily="34" charset="0"/>
                        <a:cs typeface="Arial" pitchFamily="34" charset="0"/>
                      </a:rPr>
                      <a:t>80.8%</a:t>
                    </a:r>
                    <a:endParaRPr lang="en-US" sz="1800" b="1" dirty="0">
                      <a:latin typeface="Arial" pitchFamily="34" charset="0"/>
                      <a:cs typeface="Arial" pitchFamily="34" charset="0"/>
                    </a:endParaRPr>
                  </a:p>
                </c:rich>
              </c:tx>
              <c:dLblPos val="outEnd"/>
              <c:showVal val="1"/>
            </c:dLbl>
            <c:txPr>
              <a:bodyPr/>
              <a:lstStyle/>
              <a:p>
                <a:pPr>
                  <a:defRPr sz="1800" b="1">
                    <a:latin typeface="Arial" pitchFamily="34" charset="0"/>
                    <a:cs typeface="Arial" pitchFamily="34" charset="0"/>
                  </a:defRPr>
                </a:pPr>
                <a:endParaRPr lang="en-US"/>
              </a:p>
            </c:txPr>
            <c:dLblPos val="outEnd"/>
            <c:showVal val="1"/>
          </c:dLbls>
          <c:cat>
            <c:numRef>
              <c:f>'Graduation Rate'!$A$2:$A$8</c:f>
              <c:numCache>
                <c:formatCode>General</c:formatCode>
                <c:ptCount val="7"/>
                <c:pt idx="0">
                  <c:v>2004</c:v>
                </c:pt>
                <c:pt idx="1">
                  <c:v>2005</c:v>
                </c:pt>
                <c:pt idx="2">
                  <c:v>2006</c:v>
                </c:pt>
                <c:pt idx="3">
                  <c:v>2007</c:v>
                </c:pt>
                <c:pt idx="4">
                  <c:v>2008</c:v>
                </c:pt>
                <c:pt idx="5">
                  <c:v>2009</c:v>
                </c:pt>
                <c:pt idx="6">
                  <c:v>2010</c:v>
                </c:pt>
              </c:numCache>
            </c:numRef>
          </c:cat>
          <c:val>
            <c:numRef>
              <c:f>'Graduation Rate'!$B$2:$B$8</c:f>
              <c:numCache>
                <c:formatCode>0.0%</c:formatCode>
                <c:ptCount val="7"/>
                <c:pt idx="0">
                  <c:v>0.65400000000001013</c:v>
                </c:pt>
                <c:pt idx="1">
                  <c:v>0.69400000000000595</c:v>
                </c:pt>
                <c:pt idx="2">
                  <c:v>0.70800000000000063</c:v>
                </c:pt>
                <c:pt idx="3">
                  <c:v>0.72300000000000064</c:v>
                </c:pt>
                <c:pt idx="4">
                  <c:v>0.754000000000009</c:v>
                </c:pt>
                <c:pt idx="5">
                  <c:v>0.78900000000000003</c:v>
                </c:pt>
                <c:pt idx="6">
                  <c:v>0.80800000000000005</c:v>
                </c:pt>
              </c:numCache>
            </c:numRef>
          </c:val>
        </c:ser>
        <c:axId val="47142016"/>
        <c:axId val="63462400"/>
      </c:barChart>
      <c:catAx>
        <c:axId val="47142016"/>
        <c:scaling>
          <c:orientation val="minMax"/>
        </c:scaling>
        <c:axPos val="b"/>
        <c:numFmt formatCode="General" sourceLinked="1"/>
        <c:tickLblPos val="nextTo"/>
        <c:crossAx val="63462400"/>
        <c:crosses val="autoZero"/>
        <c:auto val="1"/>
        <c:lblAlgn val="ctr"/>
        <c:lblOffset val="100"/>
      </c:catAx>
      <c:valAx>
        <c:axId val="63462400"/>
        <c:scaling>
          <c:orientation val="minMax"/>
        </c:scaling>
        <c:axPos val="l"/>
        <c:majorGridlines/>
        <c:numFmt formatCode="0.0%" sourceLinked="1"/>
        <c:tickLblPos val="nextTo"/>
        <c:crossAx val="47142016"/>
        <c:crosses val="autoZero"/>
        <c:crossBetween val="between"/>
      </c:valAx>
    </c:plotArea>
    <c:plotVisOnly val="1"/>
  </c:chart>
  <c:txPr>
    <a:bodyPr/>
    <a:lstStyle/>
    <a:p>
      <a:pPr>
        <a:defRPr sz="1800">
          <a:latin typeface="Arial" pitchFamily="34" charset="0"/>
          <a:cs typeface="Arial"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manualLayout>
          <c:layoutTarget val="inner"/>
          <c:xMode val="edge"/>
          <c:yMode val="edge"/>
          <c:x val="6.6152641850943383E-2"/>
          <c:y val="8.9914275779081815E-2"/>
          <c:w val="0.58605714771483108"/>
          <c:h val="0.78777270090559504"/>
        </c:manualLayout>
      </c:layout>
      <c:pie3DChart>
        <c:varyColors val="1"/>
        <c:ser>
          <c:idx val="0"/>
          <c:order val="0"/>
          <c:explosion val="6"/>
          <c:dPt>
            <c:idx val="3"/>
            <c:explosion val="4"/>
          </c:dPt>
          <c:dLbls>
            <c:dLbl>
              <c:idx val="0"/>
              <c:layout>
                <c:manualLayout>
                  <c:x val="-6.9410590973420755E-2"/>
                  <c:y val="-8.0701683461125683E-3"/>
                </c:manualLayout>
              </c:layout>
              <c:dLblPos val="bestFit"/>
              <c:showPercent val="1"/>
            </c:dLbl>
            <c:dLbl>
              <c:idx val="3"/>
              <c:layout>
                <c:manualLayout>
                  <c:x val="-0.12008504233156519"/>
                  <c:y val="6.9852973025597953E-2"/>
                </c:manualLayout>
              </c:layout>
              <c:dLblPos val="bestFit"/>
              <c:showPercent val="1"/>
            </c:dLbl>
            <c:dLbl>
              <c:idx val="5"/>
              <c:layout>
                <c:manualLayout>
                  <c:x val="3.9400409032379541E-2"/>
                  <c:y val="-3.0752279287310492E-2"/>
                </c:manualLayout>
              </c:layout>
              <c:dLblPos val="bestFit"/>
              <c:showPercent val="1"/>
            </c:dLbl>
            <c:numFmt formatCode="0.00%" sourceLinked="0"/>
            <c:showPercent val="1"/>
            <c:showLeaderLines val="1"/>
          </c:dLbls>
          <c:cat>
            <c:strRef>
              <c:f>'Ethnicity Pie Chart'!$A$1:$G$1</c:f>
              <c:strCache>
                <c:ptCount val="7"/>
                <c:pt idx="0">
                  <c:v>HISPANIC</c:v>
                </c:pt>
                <c:pt idx="1">
                  <c:v>AMERICAN_INDIAN</c:v>
                </c:pt>
                <c:pt idx="2">
                  <c:v>ASIAN</c:v>
                </c:pt>
                <c:pt idx="3">
                  <c:v>BLACK</c:v>
                </c:pt>
                <c:pt idx="4">
                  <c:v>PACIFIC_ISLANDER</c:v>
                </c:pt>
                <c:pt idx="5">
                  <c:v>WHITE</c:v>
                </c:pt>
                <c:pt idx="6">
                  <c:v>TWO_OR_MORE_RACES</c:v>
                </c:pt>
              </c:strCache>
            </c:strRef>
          </c:cat>
          <c:val>
            <c:numRef>
              <c:f>'Ethnicity Pie Chart'!$A$16:$G$16</c:f>
              <c:numCache>
                <c:formatCode>General</c:formatCode>
                <c:ptCount val="7"/>
                <c:pt idx="0">
                  <c:v>2741</c:v>
                </c:pt>
                <c:pt idx="1">
                  <c:v>52</c:v>
                </c:pt>
                <c:pt idx="2">
                  <c:v>176</c:v>
                </c:pt>
                <c:pt idx="3">
                  <c:v>10368</c:v>
                </c:pt>
                <c:pt idx="4">
                  <c:v>12</c:v>
                </c:pt>
                <c:pt idx="5">
                  <c:v>7323</c:v>
                </c:pt>
                <c:pt idx="6">
                  <c:v>851</c:v>
                </c:pt>
              </c:numCache>
            </c:numRef>
          </c:val>
        </c:ser>
      </c:pie3DChart>
      <c:spPr>
        <a:noFill/>
        <a:ln w="25400">
          <a:noFill/>
        </a:ln>
      </c:spPr>
    </c:plotArea>
    <c:legend>
      <c:legendPos val="r"/>
      <c:layout/>
    </c:legend>
    <c:plotVisOnly val="1"/>
    <c:dispBlanksAs val="zero"/>
  </c:chart>
  <c:txPr>
    <a:bodyPr/>
    <a:lstStyle/>
    <a:p>
      <a:pPr>
        <a:defRPr sz="1000" b="1" i="0" u="none" strike="noStrike" baseline="0">
          <a:solidFill>
            <a:schemeClr val="bg2">
              <a:lumMod val="25000"/>
            </a:schemeClr>
          </a:solidFill>
          <a:latin typeface="Helvetica" pitchFamily="34" charset="0"/>
          <a:ea typeface="Calibri"/>
          <a:cs typeface="Helvetica"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depthPercent val="100"/>
      <c:rAngAx val="1"/>
    </c:view3D>
    <c:plotArea>
      <c:layout>
        <c:manualLayout>
          <c:layoutTarget val="inner"/>
          <c:xMode val="edge"/>
          <c:yMode val="edge"/>
          <c:x val="0.28372407577493447"/>
          <c:y val="0.14613311916941646"/>
          <c:w val="0.59096479912487998"/>
          <c:h val="0.75399852180340265"/>
        </c:manualLayout>
      </c:layout>
      <c:bar3DChart>
        <c:barDir val="bar"/>
        <c:grouping val="clustered"/>
        <c:ser>
          <c:idx val="0"/>
          <c:order val="0"/>
          <c:tx>
            <c:v>FY10</c:v>
          </c:tx>
          <c:dLbls>
            <c:dLbl>
              <c:idx val="0"/>
              <c:layout>
                <c:manualLayout>
                  <c:x val="-8.6534216335540842E-2"/>
                  <c:y val="0"/>
                </c:manualLayout>
              </c:layout>
              <c:showVal val="1"/>
            </c:dLbl>
            <c:dLbl>
              <c:idx val="1"/>
              <c:layout>
                <c:manualLayout>
                  <c:x val="-8.7587513620582425E-2"/>
                  <c:y val="0"/>
                </c:manualLayout>
              </c:layout>
              <c:showVal val="1"/>
            </c:dLbl>
            <c:dLbl>
              <c:idx val="2"/>
              <c:layout>
                <c:manualLayout>
                  <c:x val="-6.3689654281416194E-2"/>
                  <c:y val="0"/>
                </c:manualLayout>
              </c:layout>
              <c:showVal val="1"/>
            </c:dLbl>
            <c:numFmt formatCode="#,##0;[Red]#,##0" sourceLinked="0"/>
            <c:showVal val="1"/>
          </c:dLbls>
          <c:cat>
            <c:strRef>
              <c:f>'08-10 Enrolled'!$A$1:$C$1</c:f>
              <c:strCache>
                <c:ptCount val="3"/>
                <c:pt idx="0">
                  <c:v>Total Enrolled</c:v>
                </c:pt>
                <c:pt idx="1">
                  <c:v>Enrolled in LEAs with Subgrants</c:v>
                </c:pt>
                <c:pt idx="2">
                  <c:v>Enrolled in LEAs without Subgrants</c:v>
                </c:pt>
              </c:strCache>
            </c:strRef>
          </c:cat>
          <c:val>
            <c:numRef>
              <c:f>'08-10 Enrolled'!$A$2:$C$2</c:f>
              <c:numCache>
                <c:formatCode>General</c:formatCode>
                <c:ptCount val="3"/>
                <c:pt idx="0">
                  <c:v>27338</c:v>
                </c:pt>
                <c:pt idx="1">
                  <c:v>22587</c:v>
                </c:pt>
                <c:pt idx="2">
                  <c:v>4751</c:v>
                </c:pt>
              </c:numCache>
            </c:numRef>
          </c:val>
        </c:ser>
        <c:ser>
          <c:idx val="1"/>
          <c:order val="1"/>
          <c:tx>
            <c:v>FY09</c:v>
          </c:tx>
          <c:dLbls>
            <c:dLbl>
              <c:idx val="0"/>
              <c:layout>
                <c:manualLayout>
                  <c:x val="-8.6882615000570179E-2"/>
                  <c:y val="-4.0823325041761324E-3"/>
                </c:manualLayout>
              </c:layout>
              <c:showVal val="1"/>
            </c:dLbl>
            <c:dLbl>
              <c:idx val="1"/>
              <c:layout>
                <c:manualLayout>
                  <c:x val="-8.5351500832202665E-2"/>
                  <c:y val="-2.9762955152979192E-3"/>
                </c:manualLayout>
              </c:layout>
              <c:showVal val="1"/>
            </c:dLbl>
            <c:dLbl>
              <c:idx val="2"/>
              <c:layout>
                <c:manualLayout>
                  <c:x val="-7.4285663868289525E-2"/>
                  <c:y val="0"/>
                </c:manualLayout>
              </c:layout>
              <c:showVal val="1"/>
            </c:dLbl>
            <c:numFmt formatCode="#,##0;[Red]#,##0" sourceLinked="0"/>
            <c:showVal val="1"/>
          </c:dLbls>
          <c:cat>
            <c:strRef>
              <c:f>'08-10 Enrolled'!$A$1:$C$1</c:f>
              <c:strCache>
                <c:ptCount val="3"/>
                <c:pt idx="0">
                  <c:v>Total Enrolled</c:v>
                </c:pt>
                <c:pt idx="1">
                  <c:v>Enrolled in LEAs with Subgrants</c:v>
                </c:pt>
                <c:pt idx="2">
                  <c:v>Enrolled in LEAs without Subgrants</c:v>
                </c:pt>
              </c:strCache>
            </c:strRef>
          </c:cat>
          <c:val>
            <c:numRef>
              <c:f>'08-10 Enrolled'!$A$3:$C$3</c:f>
              <c:numCache>
                <c:formatCode>General</c:formatCode>
                <c:ptCount val="3"/>
                <c:pt idx="0">
                  <c:v>24079</c:v>
                </c:pt>
                <c:pt idx="1">
                  <c:v>14589</c:v>
                </c:pt>
                <c:pt idx="2">
                  <c:v>9490</c:v>
                </c:pt>
              </c:numCache>
            </c:numRef>
          </c:val>
        </c:ser>
        <c:ser>
          <c:idx val="2"/>
          <c:order val="2"/>
          <c:tx>
            <c:v>FY08</c:v>
          </c:tx>
          <c:dLbls>
            <c:dLbl>
              <c:idx val="0"/>
              <c:layout>
                <c:manualLayout>
                  <c:x val="-7.064017660044157E-2"/>
                  <c:y val="0"/>
                </c:manualLayout>
              </c:layout>
              <c:numFmt formatCode="#,##0_);[Red]\(#,##0\)" sourceLinked="0"/>
              <c:spPr/>
              <c:txPr>
                <a:bodyPr/>
                <a:lstStyle/>
                <a:p>
                  <a:pPr>
                    <a:defRPr/>
                  </a:pPr>
                  <a:endParaRPr lang="en-US"/>
                </a:p>
              </c:txPr>
              <c:showVal val="1"/>
            </c:dLbl>
            <c:dLbl>
              <c:idx val="1"/>
              <c:layout>
                <c:manualLayout>
                  <c:x val="-8.2880731909754327E-2"/>
                  <c:y val="6.470334271997735E-17"/>
                </c:manualLayout>
              </c:layout>
              <c:numFmt formatCode="#,##0_);[Red]\(#,##0\)" sourceLinked="0"/>
              <c:spPr/>
              <c:txPr>
                <a:bodyPr/>
                <a:lstStyle/>
                <a:p>
                  <a:pPr>
                    <a:defRPr/>
                  </a:pPr>
                  <a:endParaRPr lang="en-US"/>
                </a:p>
              </c:txPr>
              <c:showVal val="1"/>
            </c:dLbl>
            <c:dLbl>
              <c:idx val="2"/>
              <c:layout>
                <c:manualLayout>
                  <c:x val="-6.8987737852079525E-2"/>
                  <c:y val="0"/>
                </c:manualLayout>
              </c:layout>
              <c:numFmt formatCode="#,##0" sourceLinked="0"/>
              <c:spPr/>
              <c:txPr>
                <a:bodyPr/>
                <a:lstStyle/>
                <a:p>
                  <a:pPr>
                    <a:defRPr/>
                  </a:pPr>
                  <a:endParaRPr lang="en-US"/>
                </a:p>
              </c:txPr>
              <c:showVal val="1"/>
            </c:dLbl>
            <c:numFmt formatCode="#,##0.00" sourceLinked="0"/>
            <c:showVal val="1"/>
          </c:dLbls>
          <c:cat>
            <c:strRef>
              <c:f>'08-10 Enrolled'!$A$1:$C$1</c:f>
              <c:strCache>
                <c:ptCount val="3"/>
                <c:pt idx="0">
                  <c:v>Total Enrolled</c:v>
                </c:pt>
                <c:pt idx="1">
                  <c:v>Enrolled in LEAs with Subgrants</c:v>
                </c:pt>
                <c:pt idx="2">
                  <c:v>Enrolled in LEAs without Subgrants</c:v>
                </c:pt>
              </c:strCache>
            </c:strRef>
          </c:cat>
          <c:val>
            <c:numRef>
              <c:f>'08-10 Enrolled'!$A$4:$C$4</c:f>
              <c:numCache>
                <c:formatCode>General</c:formatCode>
                <c:ptCount val="3"/>
                <c:pt idx="0">
                  <c:v>15700</c:v>
                </c:pt>
                <c:pt idx="1">
                  <c:v>11080</c:v>
                </c:pt>
                <c:pt idx="2">
                  <c:v>4620</c:v>
                </c:pt>
              </c:numCache>
            </c:numRef>
          </c:val>
        </c:ser>
        <c:shape val="box"/>
        <c:axId val="131482752"/>
        <c:axId val="131484288"/>
        <c:axId val="0"/>
      </c:bar3DChart>
      <c:catAx>
        <c:axId val="131482752"/>
        <c:scaling>
          <c:orientation val="minMax"/>
        </c:scaling>
        <c:axPos val="l"/>
        <c:numFmt formatCode="General" sourceLinked="1"/>
        <c:tickLblPos val="nextTo"/>
        <c:txPr>
          <a:bodyPr rot="0" vert="horz"/>
          <a:lstStyle/>
          <a:p>
            <a:pPr>
              <a:defRPr>
                <a:solidFill>
                  <a:schemeClr val="bg2">
                    <a:lumMod val="25000"/>
                  </a:schemeClr>
                </a:solidFill>
              </a:defRPr>
            </a:pPr>
            <a:endParaRPr lang="en-US"/>
          </a:p>
        </c:txPr>
        <c:crossAx val="131484288"/>
        <c:crosses val="autoZero"/>
        <c:auto val="1"/>
        <c:lblAlgn val="ctr"/>
        <c:lblOffset val="100"/>
      </c:catAx>
      <c:valAx>
        <c:axId val="131484288"/>
        <c:scaling>
          <c:orientation val="minMax"/>
        </c:scaling>
        <c:axPos val="b"/>
        <c:majorGridlines/>
        <c:numFmt formatCode="General" sourceLinked="1"/>
        <c:tickLblPos val="nextTo"/>
        <c:txPr>
          <a:bodyPr rot="0" vert="horz"/>
          <a:lstStyle/>
          <a:p>
            <a:pPr>
              <a:defRPr>
                <a:solidFill>
                  <a:schemeClr val="bg2">
                    <a:lumMod val="25000"/>
                  </a:schemeClr>
                </a:solidFill>
              </a:defRPr>
            </a:pPr>
            <a:endParaRPr lang="en-US"/>
          </a:p>
        </c:txPr>
        <c:crossAx val="131482752"/>
        <c:crosses val="autoZero"/>
        <c:crossBetween val="between"/>
      </c:valAx>
      <c:spPr>
        <a:noFill/>
        <a:ln w="25400">
          <a:noFill/>
        </a:ln>
      </c:spPr>
    </c:plotArea>
    <c:legend>
      <c:legendPos val="r"/>
      <c:layout/>
    </c:legend>
    <c:plotVisOnly val="1"/>
    <c:dispBlanksAs val="gap"/>
  </c:chart>
  <c:txPr>
    <a:bodyPr/>
    <a:lstStyle/>
    <a:p>
      <a:pPr>
        <a:defRPr sz="1000" b="1" i="0" u="none" strike="noStrike" baseline="0">
          <a:solidFill>
            <a:schemeClr val="bg2">
              <a:lumMod val="25000"/>
            </a:schemeClr>
          </a:solidFill>
          <a:latin typeface="Helvetica" pitchFamily="34" charset="0"/>
          <a:ea typeface="Calibri"/>
          <a:cs typeface="Helvetica" pitchFamily="34" charset="0"/>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depthPercent val="100"/>
      <c:rAngAx val="1"/>
    </c:view3D>
    <c:plotArea>
      <c:layout/>
      <c:bar3DChart>
        <c:barDir val="bar"/>
        <c:grouping val="clustered"/>
        <c:ser>
          <c:idx val="2"/>
          <c:order val="0"/>
          <c:tx>
            <c:strRef>
              <c:f>SubPopulations!$D$1</c:f>
              <c:strCache>
                <c:ptCount val="1"/>
                <c:pt idx="0">
                  <c:v>FY10</c:v>
                </c:pt>
              </c:strCache>
            </c:strRef>
          </c:tx>
          <c:dLbls>
            <c:dLbl>
              <c:idx val="0"/>
              <c:layout>
                <c:manualLayout>
                  <c:x val="-6.0316771839252048E-2"/>
                  <c:y val="0"/>
                </c:manualLayout>
              </c:layout>
              <c:showVal val="1"/>
            </c:dLbl>
            <c:dLbl>
              <c:idx val="2"/>
              <c:layout>
                <c:manualLayout>
                  <c:x val="-8.9933245002081663E-2"/>
                  <c:y val="-8.3007349745260507E-3"/>
                </c:manualLayout>
              </c:layout>
              <c:showVal val="1"/>
            </c:dLbl>
            <c:dLbl>
              <c:idx val="3"/>
              <c:layout>
                <c:manualLayout>
                  <c:x val="-6.744487678339818E-2"/>
                  <c:y val="0"/>
                </c:manualLayout>
              </c:layout>
              <c:showVal val="1"/>
            </c:dLbl>
            <c:showVal val="1"/>
          </c:dLbls>
          <c:cat>
            <c:strRef>
              <c:f>SubPopulations!$A$2:$A$5</c:f>
              <c:strCache>
                <c:ptCount val="4"/>
                <c:pt idx="0">
                  <c:v>Unaccompanied Youth</c:v>
                </c:pt>
                <c:pt idx="1">
                  <c:v>Migratory Children/Youth</c:v>
                </c:pt>
                <c:pt idx="2">
                  <c:v>Children with Disabilities (IDEA)</c:v>
                </c:pt>
                <c:pt idx="3">
                  <c:v>Limited English Proficient Students</c:v>
                </c:pt>
              </c:strCache>
            </c:strRef>
          </c:cat>
          <c:val>
            <c:numRef>
              <c:f>SubPopulations!$D$2:$D$5</c:f>
              <c:numCache>
                <c:formatCode>#,##0</c:formatCode>
                <c:ptCount val="4"/>
                <c:pt idx="0">
                  <c:v>641</c:v>
                </c:pt>
                <c:pt idx="1">
                  <c:v>161</c:v>
                </c:pt>
                <c:pt idx="2">
                  <c:v>4111</c:v>
                </c:pt>
                <c:pt idx="3">
                  <c:v>1751</c:v>
                </c:pt>
              </c:numCache>
            </c:numRef>
          </c:val>
        </c:ser>
        <c:ser>
          <c:idx val="1"/>
          <c:order val="1"/>
          <c:tx>
            <c:strRef>
              <c:f>SubPopulations!$C$1</c:f>
              <c:strCache>
                <c:ptCount val="1"/>
                <c:pt idx="0">
                  <c:v>FY09</c:v>
                </c:pt>
              </c:strCache>
            </c:strRef>
          </c:tx>
          <c:dLbls>
            <c:dLbl>
              <c:idx val="0"/>
              <c:layout>
                <c:manualLayout>
                  <c:x val="-7.3000098321723814E-2"/>
                  <c:y val="-2.9238848746883368E-3"/>
                </c:manualLayout>
              </c:layout>
              <c:showVal val="1"/>
            </c:dLbl>
            <c:dLbl>
              <c:idx val="1"/>
              <c:layout>
                <c:manualLayout>
                  <c:x val="7.2267389340560104E-3"/>
                  <c:y val="-5.661712668082095E-3"/>
                </c:manualLayout>
              </c:layout>
              <c:showVal val="1"/>
            </c:dLbl>
            <c:dLbl>
              <c:idx val="2"/>
              <c:layout>
                <c:manualLayout>
                  <c:x val="-7.2929061819176924E-2"/>
                  <c:y val="0"/>
                </c:manualLayout>
              </c:layout>
              <c:showVal val="1"/>
            </c:dLbl>
            <c:dLbl>
              <c:idx val="3"/>
              <c:layout>
                <c:manualLayout>
                  <c:x val="-6.1104225072672769E-2"/>
                  <c:y val="0"/>
                </c:manualLayout>
              </c:layout>
              <c:showVal val="1"/>
            </c:dLbl>
            <c:showVal val="1"/>
          </c:dLbls>
          <c:cat>
            <c:strRef>
              <c:f>SubPopulations!$A$2:$A$5</c:f>
              <c:strCache>
                <c:ptCount val="4"/>
                <c:pt idx="0">
                  <c:v>Unaccompanied Youth</c:v>
                </c:pt>
                <c:pt idx="1">
                  <c:v>Migratory Children/Youth</c:v>
                </c:pt>
                <c:pt idx="2">
                  <c:v>Children with Disabilities (IDEA)</c:v>
                </c:pt>
                <c:pt idx="3">
                  <c:v>Limited English Proficient Students</c:v>
                </c:pt>
              </c:strCache>
            </c:strRef>
          </c:cat>
          <c:val>
            <c:numRef>
              <c:f>SubPopulations!$C$2:$C$5</c:f>
              <c:numCache>
                <c:formatCode>#,##0</c:formatCode>
                <c:ptCount val="4"/>
                <c:pt idx="0">
                  <c:v>1306</c:v>
                </c:pt>
                <c:pt idx="1">
                  <c:v>55</c:v>
                </c:pt>
                <c:pt idx="2">
                  <c:v>2063</c:v>
                </c:pt>
                <c:pt idx="3">
                  <c:v>950</c:v>
                </c:pt>
              </c:numCache>
            </c:numRef>
          </c:val>
        </c:ser>
        <c:ser>
          <c:idx val="0"/>
          <c:order val="2"/>
          <c:tx>
            <c:strRef>
              <c:f>SubPopulations!$B$1</c:f>
              <c:strCache>
                <c:ptCount val="1"/>
                <c:pt idx="0">
                  <c:v>FY08</c:v>
                </c:pt>
              </c:strCache>
            </c:strRef>
          </c:tx>
          <c:dLbls>
            <c:dLbl>
              <c:idx val="0"/>
              <c:layout>
                <c:manualLayout>
                  <c:x val="-8.8284433156567546E-2"/>
                  <c:y val="-5.8480965499661764E-3"/>
                </c:manualLayout>
              </c:layout>
              <c:showVal val="1"/>
            </c:dLbl>
            <c:dLbl>
              <c:idx val="2"/>
              <c:layout>
                <c:manualLayout>
                  <c:x val="-8.6402809151905513E-2"/>
                  <c:y val="-5.8480965499661383E-3"/>
                </c:manualLayout>
              </c:layout>
              <c:showVal val="1"/>
            </c:dLbl>
            <c:dLbl>
              <c:idx val="3"/>
              <c:layout>
                <c:manualLayout>
                  <c:x val="-8.3874234730715438E-2"/>
                  <c:y val="-6.1873155619172676E-3"/>
                </c:manualLayout>
              </c:layout>
              <c:showVal val="1"/>
            </c:dLbl>
            <c:showVal val="1"/>
          </c:dLbls>
          <c:cat>
            <c:strRef>
              <c:f>SubPopulations!$A$2:$A$5</c:f>
              <c:strCache>
                <c:ptCount val="4"/>
                <c:pt idx="0">
                  <c:v>Unaccompanied Youth</c:v>
                </c:pt>
                <c:pt idx="1">
                  <c:v>Migratory Children/Youth</c:v>
                </c:pt>
                <c:pt idx="2">
                  <c:v>Children with Disabilities (IDEA)</c:v>
                </c:pt>
                <c:pt idx="3">
                  <c:v>Limited English Proficient Students</c:v>
                </c:pt>
              </c:strCache>
            </c:strRef>
          </c:cat>
          <c:val>
            <c:numRef>
              <c:f>SubPopulations!$B$2:$B$5</c:f>
              <c:numCache>
                <c:formatCode>#,##0</c:formatCode>
                <c:ptCount val="4"/>
                <c:pt idx="0">
                  <c:v>1732</c:v>
                </c:pt>
                <c:pt idx="1">
                  <c:v>130</c:v>
                </c:pt>
                <c:pt idx="2">
                  <c:v>3670</c:v>
                </c:pt>
                <c:pt idx="3">
                  <c:v>1614</c:v>
                </c:pt>
              </c:numCache>
            </c:numRef>
          </c:val>
        </c:ser>
        <c:shape val="box"/>
        <c:axId val="131532288"/>
        <c:axId val="131533824"/>
        <c:axId val="0"/>
      </c:bar3DChart>
      <c:catAx>
        <c:axId val="131532288"/>
        <c:scaling>
          <c:orientation val="minMax"/>
        </c:scaling>
        <c:axPos val="l"/>
        <c:numFmt formatCode="General" sourceLinked="1"/>
        <c:tickLblPos val="nextTo"/>
        <c:txPr>
          <a:bodyPr rot="0" vert="horz"/>
          <a:lstStyle/>
          <a:p>
            <a:pPr>
              <a:defRPr>
                <a:solidFill>
                  <a:schemeClr val="bg2">
                    <a:lumMod val="25000"/>
                  </a:schemeClr>
                </a:solidFill>
              </a:defRPr>
            </a:pPr>
            <a:endParaRPr lang="en-US"/>
          </a:p>
        </c:txPr>
        <c:crossAx val="131533824"/>
        <c:crosses val="autoZero"/>
        <c:auto val="1"/>
        <c:lblAlgn val="ctr"/>
        <c:lblOffset val="100"/>
      </c:catAx>
      <c:valAx>
        <c:axId val="131533824"/>
        <c:scaling>
          <c:orientation val="minMax"/>
        </c:scaling>
        <c:axPos val="b"/>
        <c:majorGridlines/>
        <c:numFmt formatCode="#,##0" sourceLinked="1"/>
        <c:tickLblPos val="nextTo"/>
        <c:txPr>
          <a:bodyPr rot="0" vert="horz"/>
          <a:lstStyle/>
          <a:p>
            <a:pPr>
              <a:defRPr>
                <a:solidFill>
                  <a:schemeClr val="bg2">
                    <a:lumMod val="25000"/>
                  </a:schemeClr>
                </a:solidFill>
              </a:defRPr>
            </a:pPr>
            <a:endParaRPr lang="en-US"/>
          </a:p>
        </c:txPr>
        <c:crossAx val="131532288"/>
        <c:crosses val="autoZero"/>
        <c:crossBetween val="between"/>
      </c:valAx>
      <c:spPr>
        <a:noFill/>
        <a:ln w="25400">
          <a:noFill/>
        </a:ln>
      </c:spPr>
    </c:plotArea>
    <c:legend>
      <c:legendPos val="r"/>
      <c:layout>
        <c:manualLayout>
          <c:xMode val="edge"/>
          <c:yMode val="edge"/>
          <c:x val="0.89905138004828844"/>
          <c:y val="0.49930287376498866"/>
          <c:w val="9.0108605929873228E-2"/>
          <c:h val="0.18087054404823588"/>
        </c:manualLayout>
      </c:layout>
    </c:legend>
    <c:plotVisOnly val="1"/>
    <c:dispBlanksAs val="gap"/>
  </c:chart>
  <c:txPr>
    <a:bodyPr/>
    <a:lstStyle/>
    <a:p>
      <a:pPr>
        <a:defRPr sz="1000" b="1" i="0" u="none" strike="noStrike" baseline="0">
          <a:solidFill>
            <a:schemeClr val="bg2">
              <a:lumMod val="25000"/>
            </a:schemeClr>
          </a:solidFill>
          <a:latin typeface="Helvetica" pitchFamily="34" charset="0"/>
          <a:ea typeface="Calibri"/>
          <a:cs typeface="Helvetica" pitchFamily="34" charset="0"/>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depthPercent val="100"/>
      <c:rAngAx val="1"/>
    </c:view3D>
    <c:plotArea>
      <c:layout/>
      <c:bar3DChart>
        <c:barDir val="bar"/>
        <c:grouping val="clustered"/>
        <c:ser>
          <c:idx val="0"/>
          <c:order val="0"/>
          <c:tx>
            <c:strRef>
              <c:f>Nighttime!$B$1</c:f>
              <c:strCache>
                <c:ptCount val="1"/>
                <c:pt idx="0">
                  <c:v>FY08</c:v>
                </c:pt>
              </c:strCache>
            </c:strRef>
          </c:tx>
          <c:dLbls>
            <c:dLbl>
              <c:idx val="0"/>
              <c:layout>
                <c:manualLayout>
                  <c:x val="-9.7521271379539226E-2"/>
                  <c:y val="-4.8906990074518032E-3"/>
                </c:manualLayout>
              </c:layout>
              <c:showVal val="1"/>
            </c:dLbl>
            <c:dLbl>
              <c:idx val="2"/>
              <c:layout>
                <c:manualLayout>
                  <c:x val="-0.10948598458159772"/>
                  <c:y val="-3.8765499140193684E-3"/>
                </c:manualLayout>
              </c:layout>
              <c:showVal val="1"/>
            </c:dLbl>
            <c:dLbl>
              <c:idx val="3"/>
              <c:layout>
                <c:manualLayout>
                  <c:x val="-7.3260073260073263E-2"/>
                  <c:y val="3.0651340996168809E-3"/>
                </c:manualLayout>
              </c:layout>
              <c:showVal val="1"/>
            </c:dLbl>
            <c:numFmt formatCode="#,##0" sourceLinked="0"/>
            <c:showVal val="1"/>
          </c:dLbls>
          <c:cat>
            <c:strRef>
              <c:f>Nighttime!$A$2:$A$5</c:f>
              <c:strCache>
                <c:ptCount val="4"/>
                <c:pt idx="0">
                  <c:v>Shelters</c:v>
                </c:pt>
                <c:pt idx="1">
                  <c:v>Unsheltered</c:v>
                </c:pt>
                <c:pt idx="2">
                  <c:v>Doubled Up</c:v>
                </c:pt>
                <c:pt idx="3">
                  <c:v>Hotels/Motels</c:v>
                </c:pt>
              </c:strCache>
            </c:strRef>
          </c:cat>
          <c:val>
            <c:numRef>
              <c:f>Nighttime!$B$2:$B$5</c:f>
              <c:numCache>
                <c:formatCode>#,##0</c:formatCode>
                <c:ptCount val="4"/>
                <c:pt idx="0">
                  <c:v>5982</c:v>
                </c:pt>
                <c:pt idx="1">
                  <c:v>562</c:v>
                </c:pt>
                <c:pt idx="2">
                  <c:v>16122</c:v>
                </c:pt>
                <c:pt idx="3">
                  <c:v>3565</c:v>
                </c:pt>
              </c:numCache>
            </c:numRef>
          </c:val>
        </c:ser>
        <c:ser>
          <c:idx val="1"/>
          <c:order val="1"/>
          <c:tx>
            <c:strRef>
              <c:f>Nighttime!$C$1</c:f>
              <c:strCache>
                <c:ptCount val="1"/>
                <c:pt idx="0">
                  <c:v>FY09</c:v>
                </c:pt>
              </c:strCache>
            </c:strRef>
          </c:tx>
          <c:dLbls>
            <c:dLbl>
              <c:idx val="0"/>
              <c:layout>
                <c:manualLayout>
                  <c:x val="-9.4357326213344264E-2"/>
                  <c:y val="-3.8765499140193684E-3"/>
                </c:manualLayout>
              </c:layout>
              <c:showVal val="1"/>
            </c:dLbl>
            <c:dLbl>
              <c:idx val="2"/>
              <c:layout>
                <c:manualLayout>
                  <c:x val="-0.11731012570797071"/>
                  <c:y val="4.5073911215644047E-3"/>
                </c:manualLayout>
              </c:layout>
              <c:showVal val="1"/>
            </c:dLbl>
            <c:dLbl>
              <c:idx val="3"/>
              <c:layout>
                <c:manualLayout>
                  <c:x val="-7.3120912517514264E-2"/>
                  <c:y val="2.6594402972355802E-3"/>
                </c:manualLayout>
              </c:layout>
              <c:showVal val="1"/>
            </c:dLbl>
            <c:numFmt formatCode="#,##0" sourceLinked="0"/>
            <c:showVal val="1"/>
          </c:dLbls>
          <c:cat>
            <c:strRef>
              <c:f>Nighttime!$A$2:$A$5</c:f>
              <c:strCache>
                <c:ptCount val="4"/>
                <c:pt idx="0">
                  <c:v>Shelters</c:v>
                </c:pt>
                <c:pt idx="1">
                  <c:v>Unsheltered</c:v>
                </c:pt>
                <c:pt idx="2">
                  <c:v>Doubled Up</c:v>
                </c:pt>
                <c:pt idx="3">
                  <c:v>Hotels/Motels</c:v>
                </c:pt>
              </c:strCache>
            </c:strRef>
          </c:cat>
          <c:val>
            <c:numRef>
              <c:f>Nighttime!$C$2:$C$5</c:f>
              <c:numCache>
                <c:formatCode>#,##0</c:formatCode>
                <c:ptCount val="4"/>
                <c:pt idx="0">
                  <c:v>4644</c:v>
                </c:pt>
                <c:pt idx="1">
                  <c:v>717</c:v>
                </c:pt>
                <c:pt idx="2">
                  <c:v>18059</c:v>
                </c:pt>
                <c:pt idx="3">
                  <c:v>3265</c:v>
                </c:pt>
              </c:numCache>
            </c:numRef>
          </c:val>
        </c:ser>
        <c:ser>
          <c:idx val="2"/>
          <c:order val="2"/>
          <c:tx>
            <c:strRef>
              <c:f>Nighttime!$D$1</c:f>
              <c:strCache>
                <c:ptCount val="1"/>
                <c:pt idx="0">
                  <c:v>FY10</c:v>
                </c:pt>
              </c:strCache>
            </c:strRef>
          </c:tx>
          <c:dLbls>
            <c:dLbl>
              <c:idx val="0"/>
              <c:layout>
                <c:manualLayout>
                  <c:x val="-7.5353383024924114E-2"/>
                  <c:y val="-6.1302681992337999E-3"/>
                </c:manualLayout>
              </c:layout>
              <c:showVal val="1"/>
            </c:dLbl>
            <c:dLbl>
              <c:idx val="1"/>
              <c:layout>
                <c:manualLayout>
                  <c:x val="2.3024594453165868E-2"/>
                  <c:y val="-1.8390804597701163E-2"/>
                </c:manualLayout>
              </c:layout>
              <c:showVal val="1"/>
            </c:dLbl>
            <c:dLbl>
              <c:idx val="2"/>
              <c:layout>
                <c:manualLayout>
                  <c:x val="-9.6901624139088025E-2"/>
                  <c:y val="0"/>
                </c:manualLayout>
              </c:layout>
              <c:showVal val="1"/>
            </c:dLbl>
            <c:dLbl>
              <c:idx val="3"/>
              <c:layout>
                <c:manualLayout>
                  <c:x val="-6.5504548773508545E-2"/>
                  <c:y val="-5.772005772005772E-3"/>
                </c:manualLayout>
              </c:layout>
              <c:showVal val="1"/>
            </c:dLbl>
            <c:txPr>
              <a:bodyPr/>
              <a:lstStyle/>
              <a:p>
                <a:pPr>
                  <a:defRPr sz="1000"/>
                </a:pPr>
                <a:endParaRPr lang="en-US"/>
              </a:p>
            </c:txPr>
            <c:showVal val="1"/>
          </c:dLbls>
          <c:cat>
            <c:strRef>
              <c:f>Nighttime!$A$2:$A$5</c:f>
              <c:strCache>
                <c:ptCount val="4"/>
                <c:pt idx="0">
                  <c:v>Shelters</c:v>
                </c:pt>
                <c:pt idx="1">
                  <c:v>Unsheltered</c:v>
                </c:pt>
                <c:pt idx="2">
                  <c:v>Doubled Up</c:v>
                </c:pt>
                <c:pt idx="3">
                  <c:v>Hotels/Motels</c:v>
                </c:pt>
              </c:strCache>
            </c:strRef>
          </c:cat>
          <c:val>
            <c:numRef>
              <c:f>Nighttime!$D$2:$D$5</c:f>
              <c:numCache>
                <c:formatCode>#,##0</c:formatCode>
                <c:ptCount val="4"/>
                <c:pt idx="0">
                  <c:v>2656</c:v>
                </c:pt>
                <c:pt idx="1">
                  <c:v>196</c:v>
                </c:pt>
                <c:pt idx="2">
                  <c:v>21221</c:v>
                </c:pt>
                <c:pt idx="3">
                  <c:v>2355</c:v>
                </c:pt>
              </c:numCache>
            </c:numRef>
          </c:val>
        </c:ser>
        <c:shape val="box"/>
        <c:axId val="131614592"/>
        <c:axId val="131616128"/>
        <c:axId val="0"/>
      </c:bar3DChart>
      <c:catAx>
        <c:axId val="131614592"/>
        <c:scaling>
          <c:orientation val="minMax"/>
        </c:scaling>
        <c:axPos val="l"/>
        <c:numFmt formatCode="General" sourceLinked="1"/>
        <c:tickLblPos val="nextTo"/>
        <c:txPr>
          <a:bodyPr rot="0" vert="horz"/>
          <a:lstStyle/>
          <a:p>
            <a:pPr>
              <a:defRPr>
                <a:solidFill>
                  <a:schemeClr val="bg2">
                    <a:lumMod val="25000"/>
                  </a:schemeClr>
                </a:solidFill>
              </a:defRPr>
            </a:pPr>
            <a:endParaRPr lang="en-US"/>
          </a:p>
        </c:txPr>
        <c:crossAx val="131616128"/>
        <c:crosses val="autoZero"/>
        <c:auto val="1"/>
        <c:lblAlgn val="ctr"/>
        <c:lblOffset val="100"/>
      </c:catAx>
      <c:valAx>
        <c:axId val="131616128"/>
        <c:scaling>
          <c:orientation val="minMax"/>
        </c:scaling>
        <c:axPos val="b"/>
        <c:majorGridlines/>
        <c:numFmt formatCode="#,##0" sourceLinked="1"/>
        <c:tickLblPos val="nextTo"/>
        <c:txPr>
          <a:bodyPr rot="0" vert="horz"/>
          <a:lstStyle/>
          <a:p>
            <a:pPr>
              <a:defRPr>
                <a:solidFill>
                  <a:schemeClr val="bg2">
                    <a:lumMod val="25000"/>
                  </a:schemeClr>
                </a:solidFill>
              </a:defRPr>
            </a:pPr>
            <a:endParaRPr lang="en-US"/>
          </a:p>
        </c:txPr>
        <c:crossAx val="131614592"/>
        <c:crosses val="autoZero"/>
        <c:crossBetween val="between"/>
      </c:valAx>
      <c:spPr>
        <a:noFill/>
        <a:ln w="25400">
          <a:noFill/>
        </a:ln>
      </c:spPr>
    </c:plotArea>
    <c:legend>
      <c:legendPos val="r"/>
      <c:layout/>
    </c:legend>
    <c:plotVisOnly val="1"/>
    <c:dispBlanksAs val="gap"/>
  </c:chart>
  <c:txPr>
    <a:bodyPr/>
    <a:lstStyle/>
    <a:p>
      <a:pPr>
        <a:defRPr sz="1000" b="1" i="0" u="none" strike="noStrike" baseline="0">
          <a:solidFill>
            <a:schemeClr val="bg2">
              <a:lumMod val="25000"/>
            </a:schemeClr>
          </a:solidFill>
          <a:latin typeface="Helvetica" pitchFamily="34" charset="0"/>
          <a:ea typeface="Calibri"/>
          <a:cs typeface="Helvetica" pitchFamily="34"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dLbls>
            <c:numFmt formatCode="0.00%" sourceLinked="0"/>
            <c:dLblPos val="ctr"/>
            <c:showPercent val="1"/>
            <c:showLeaderLines val="1"/>
          </c:dLbls>
          <c:cat>
            <c:strRef>
              <c:f>'Expulsion detail'!$H$4:$I$4</c:f>
              <c:strCache>
                <c:ptCount val="2"/>
                <c:pt idx="0">
                  <c:v>Male</c:v>
                </c:pt>
                <c:pt idx="1">
                  <c:v>Female</c:v>
                </c:pt>
              </c:strCache>
            </c:strRef>
          </c:cat>
          <c:val>
            <c:numRef>
              <c:f>'Expulsion detail'!$H$5:$I$5</c:f>
              <c:numCache>
                <c:formatCode>General</c:formatCode>
                <c:ptCount val="2"/>
                <c:pt idx="0">
                  <c:v>42</c:v>
                </c:pt>
                <c:pt idx="1">
                  <c:v>15</c:v>
                </c:pt>
              </c:numCache>
            </c:numRef>
          </c:val>
        </c:ser>
      </c:pie3DChart>
      <c:spPr>
        <a:noFill/>
        <a:ln w="25400">
          <a:noFill/>
        </a:ln>
      </c:spPr>
    </c:plotArea>
    <c:legend>
      <c:legendPos val="r"/>
      <c:layout/>
    </c:legend>
    <c:plotVisOnly val="1"/>
    <c:dispBlanksAs val="zero"/>
  </c:chart>
  <c:txPr>
    <a:bodyPr/>
    <a:lstStyle/>
    <a:p>
      <a:pPr>
        <a:defRPr sz="900" b="1">
          <a:solidFill>
            <a:schemeClr val="bg2">
              <a:lumMod val="25000"/>
            </a:schemeClr>
          </a:solidFill>
          <a:latin typeface="Helvetica" pitchFamily="34" charset="0"/>
          <a:cs typeface="Helvetica" pitchFamily="34" charset="0"/>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dPt>
            <c:idx val="0"/>
            <c:explosion val="13"/>
          </c:dPt>
          <c:dPt>
            <c:idx val="2"/>
            <c:explosion val="10"/>
          </c:dPt>
          <c:dPt>
            <c:idx val="5"/>
            <c:explosion val="3"/>
          </c:dPt>
          <c:dLbls>
            <c:numFmt formatCode="0.00%" sourceLinked="0"/>
            <c:dLblPos val="bestFit"/>
            <c:showPercent val="1"/>
            <c:showLeaderLines val="1"/>
          </c:dLbls>
          <c:cat>
            <c:strRef>
              <c:f>'Expulsion detail'!$J$3:$P$3</c:f>
              <c:strCache>
                <c:ptCount val="7"/>
                <c:pt idx="0">
                  <c:v>Ethnicity: Hispanic</c:v>
                </c:pt>
                <c:pt idx="1">
                  <c:v>Race: American Indian</c:v>
                </c:pt>
                <c:pt idx="2">
                  <c:v>Race: Asian</c:v>
                </c:pt>
                <c:pt idx="3">
                  <c:v>Race: Black</c:v>
                </c:pt>
                <c:pt idx="4">
                  <c:v>Race: Pacific Islander</c:v>
                </c:pt>
                <c:pt idx="5">
                  <c:v>Race: White</c:v>
                </c:pt>
                <c:pt idx="6">
                  <c:v>Race: Two or More Races</c:v>
                </c:pt>
              </c:strCache>
            </c:strRef>
          </c:cat>
          <c:val>
            <c:numRef>
              <c:f>'Expulsion detail'!$J$4:$P$4</c:f>
              <c:numCache>
                <c:formatCode>General</c:formatCode>
                <c:ptCount val="7"/>
                <c:pt idx="0">
                  <c:v>4</c:v>
                </c:pt>
                <c:pt idx="1">
                  <c:v>0</c:v>
                </c:pt>
                <c:pt idx="2">
                  <c:v>1</c:v>
                </c:pt>
                <c:pt idx="3">
                  <c:v>29</c:v>
                </c:pt>
                <c:pt idx="4">
                  <c:v>0</c:v>
                </c:pt>
                <c:pt idx="5">
                  <c:v>23</c:v>
                </c:pt>
                <c:pt idx="6">
                  <c:v>0</c:v>
                </c:pt>
              </c:numCache>
            </c:numRef>
          </c:val>
        </c:ser>
      </c:pie3DChart>
    </c:plotArea>
    <c:legend>
      <c:legendPos val="r"/>
      <c:layout>
        <c:manualLayout>
          <c:xMode val="edge"/>
          <c:yMode val="edge"/>
          <c:x val="0.57787864339437001"/>
          <c:y val="5.7268629646308758E-2"/>
          <c:w val="0.40308937513409465"/>
          <c:h val="0.88546274070737607"/>
        </c:manualLayout>
      </c:layout>
    </c:legend>
    <c:plotVisOnly val="1"/>
    <c:dispBlanksAs val="zero"/>
  </c:chart>
  <c:txPr>
    <a:bodyPr/>
    <a:lstStyle/>
    <a:p>
      <a:pPr>
        <a:defRPr sz="900" b="1">
          <a:solidFill>
            <a:schemeClr val="bg2">
              <a:lumMod val="25000"/>
            </a:schemeClr>
          </a:solidFill>
          <a:latin typeface="Helvetica" pitchFamily="34" charset="0"/>
          <a:cs typeface="Helvetica" pitchFamily="34" charset="0"/>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dLbls>
            <c:numFmt formatCode="0.00%" sourceLinked="0"/>
            <c:dLblPos val="ctr"/>
            <c:showPercent val="1"/>
            <c:showLeaderLines val="1"/>
          </c:dLbls>
          <c:cat>
            <c:strRef>
              <c:f>'ISS Detail'!$E$4:$F$4</c:f>
              <c:strCache>
                <c:ptCount val="2"/>
                <c:pt idx="0">
                  <c:v>Male</c:v>
                </c:pt>
                <c:pt idx="1">
                  <c:v>Female</c:v>
                </c:pt>
              </c:strCache>
            </c:strRef>
          </c:cat>
          <c:val>
            <c:numRef>
              <c:f>'ISS Detail'!$E$5:$F$5</c:f>
              <c:numCache>
                <c:formatCode>General</c:formatCode>
                <c:ptCount val="2"/>
                <c:pt idx="0">
                  <c:v>2428</c:v>
                </c:pt>
                <c:pt idx="1">
                  <c:v>1483</c:v>
                </c:pt>
              </c:numCache>
            </c:numRef>
          </c:val>
        </c:ser>
      </c:pie3DChart>
      <c:spPr>
        <a:noFill/>
        <a:ln w="25400">
          <a:noFill/>
        </a:ln>
      </c:spPr>
    </c:plotArea>
    <c:legend>
      <c:legendPos val="r"/>
      <c:layout/>
    </c:legend>
    <c:plotVisOnly val="1"/>
    <c:dispBlanksAs val="zero"/>
  </c:chart>
  <c:txPr>
    <a:bodyPr/>
    <a:lstStyle/>
    <a:p>
      <a:pPr>
        <a:defRPr sz="900" b="1">
          <a:solidFill>
            <a:schemeClr val="bg2">
              <a:lumMod val="25000"/>
            </a:schemeClr>
          </a:solidFill>
          <a:latin typeface="Helvetica" pitchFamily="34" charset="0"/>
          <a:cs typeface="Helvetica"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15"/>
          <c:dLbls>
            <c:numFmt formatCode="0.00%" sourceLinked="0"/>
            <c:txPr>
              <a:bodyPr/>
              <a:lstStyle/>
              <a:p>
                <a:pPr>
                  <a:defRPr>
                    <a:solidFill>
                      <a:schemeClr val="bg2">
                        <a:lumMod val="25000"/>
                      </a:schemeClr>
                    </a:solidFill>
                  </a:defRPr>
                </a:pPr>
                <a:endParaRPr lang="en-US"/>
              </a:p>
            </c:txPr>
            <c:dLblPos val="bestFit"/>
            <c:showPercent val="1"/>
            <c:showLeaderLines val="1"/>
          </c:dLbls>
          <c:cat>
            <c:strRef>
              <c:f>'ISS Detail'!$J$3:$P$3</c:f>
              <c:strCache>
                <c:ptCount val="7"/>
                <c:pt idx="0">
                  <c:v>Ethnicity: Hispanic</c:v>
                </c:pt>
                <c:pt idx="1">
                  <c:v>Race: American Indian</c:v>
                </c:pt>
                <c:pt idx="2">
                  <c:v>Race: Asian</c:v>
                </c:pt>
                <c:pt idx="3">
                  <c:v>Race: Black</c:v>
                </c:pt>
                <c:pt idx="4">
                  <c:v>Race: Pacific Islander</c:v>
                </c:pt>
                <c:pt idx="5">
                  <c:v>Race: White</c:v>
                </c:pt>
                <c:pt idx="6">
                  <c:v>Race: Two or More Races</c:v>
                </c:pt>
              </c:strCache>
            </c:strRef>
          </c:cat>
          <c:val>
            <c:numRef>
              <c:f>'ISS Detail'!$J$4:$P$4</c:f>
              <c:numCache>
                <c:formatCode>General</c:formatCode>
                <c:ptCount val="7"/>
                <c:pt idx="0">
                  <c:v>288</c:v>
                </c:pt>
                <c:pt idx="1">
                  <c:v>9</c:v>
                </c:pt>
                <c:pt idx="2">
                  <c:v>10</c:v>
                </c:pt>
                <c:pt idx="3">
                  <c:v>2306</c:v>
                </c:pt>
                <c:pt idx="4">
                  <c:v>0</c:v>
                </c:pt>
                <c:pt idx="5">
                  <c:v>1167</c:v>
                </c:pt>
                <c:pt idx="6">
                  <c:v>131</c:v>
                </c:pt>
              </c:numCache>
            </c:numRef>
          </c:val>
        </c:ser>
      </c:pie3DChart>
      <c:spPr>
        <a:noFill/>
        <a:ln w="25400">
          <a:noFill/>
        </a:ln>
      </c:spPr>
    </c:plotArea>
    <c:legend>
      <c:legendPos val="r"/>
      <c:layout/>
      <c:txPr>
        <a:bodyPr/>
        <a:lstStyle/>
        <a:p>
          <a:pPr>
            <a:defRPr>
              <a:solidFill>
                <a:schemeClr val="bg2">
                  <a:lumMod val="25000"/>
                </a:schemeClr>
              </a:solidFill>
            </a:defRPr>
          </a:pPr>
          <a:endParaRPr lang="en-US"/>
        </a:p>
      </c:txPr>
    </c:legend>
    <c:plotVisOnly val="1"/>
    <c:dispBlanksAs val="zero"/>
  </c:chart>
  <c:txPr>
    <a:bodyPr/>
    <a:lstStyle/>
    <a:p>
      <a:pPr>
        <a:defRPr sz="900" b="1">
          <a:latin typeface="Helvetica" pitchFamily="34" charset="0"/>
          <a:cs typeface="Helvetica" pitchFamily="34" charset="0"/>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4"/>
          <p:cNvSpPr>
            <a:spLocks noGrp="1"/>
          </p:cNvSpPr>
          <p:nvPr>
            <p:ph type="sldNum" sz="quarter" idx="3"/>
          </p:nvPr>
        </p:nvSpPr>
        <p:spPr>
          <a:xfrm>
            <a:off x="1792288" y="8831263"/>
            <a:ext cx="3606800" cy="465137"/>
          </a:xfrm>
          <a:prstGeom prst="rect">
            <a:avLst/>
          </a:prstGeom>
        </p:spPr>
        <p:txBody>
          <a:bodyPr vert="horz" lIns="91440" tIns="45720" rIns="91440" bIns="45720" rtlCol="0" anchor="b"/>
          <a:lstStyle>
            <a:lvl1pPr algn="ctr" fontAlgn="auto">
              <a:spcBef>
                <a:spcPts val="0"/>
              </a:spcBef>
              <a:spcAft>
                <a:spcPts val="0"/>
              </a:spcAft>
              <a:defRPr sz="800" dirty="0" smtClean="0">
                <a:solidFill>
                  <a:schemeClr val="tx1"/>
                </a:solidFill>
                <a:latin typeface="Times New Roman" pitchFamily="18" charset="0"/>
                <a:cs typeface="Times New Roman" pitchFamily="18" charset="0"/>
              </a:defRPr>
            </a:lvl1pPr>
          </a:lstStyle>
          <a:p>
            <a:pPr>
              <a:defRPr/>
            </a:pPr>
            <a:r>
              <a:rPr lang="en-US" dirty="0"/>
              <a:t>Dr. John D. Barge, State School Superintendent</a:t>
            </a:r>
          </a:p>
          <a:p>
            <a:pPr>
              <a:defRPr/>
            </a:pPr>
            <a:r>
              <a:rPr lang="en-US" dirty="0" smtClean="0"/>
              <a:t>August 15, </a:t>
            </a:r>
            <a:r>
              <a:rPr lang="en-US" dirty="0"/>
              <a:t>2011 • Page </a:t>
            </a:r>
            <a:fld id="{00891679-26B8-49A6-A87D-E8011B77F60E}" type="slidenum">
              <a:rPr lang="en-US"/>
              <a:pPr>
                <a:defRPr/>
              </a:pPr>
              <a:t>‹#›</a:t>
            </a:fld>
            <a:r>
              <a:rPr lang="en-US" dirty="0"/>
              <a:t> of </a:t>
            </a:r>
            <a:r>
              <a:rPr lang="en-US" dirty="0" smtClean="0"/>
              <a:t>19</a:t>
            </a:r>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931750" eaLnBrk="0" hangingPunct="0">
              <a:lnSpc>
                <a:spcPct val="100000"/>
              </a:lnSpc>
              <a:spcBef>
                <a:spcPct val="0"/>
              </a:spcBef>
              <a:buFontTx/>
              <a:buNone/>
              <a:defRPr sz="1300">
                <a:solidFill>
                  <a:schemeClr val="tx1"/>
                </a:solidFill>
                <a:latin typeface="Times" pitchFamily="18" charset="0"/>
              </a:defRPr>
            </a:lvl1pPr>
          </a:lstStyle>
          <a:p>
            <a:pPr>
              <a:defRPr/>
            </a:pPr>
            <a:endParaRPr lang="en-US"/>
          </a:p>
        </p:txBody>
      </p:sp>
      <p:sp>
        <p:nvSpPr>
          <p:cNvPr id="250883"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750" eaLnBrk="0" hangingPunct="0">
              <a:lnSpc>
                <a:spcPct val="100000"/>
              </a:lnSpc>
              <a:spcBef>
                <a:spcPct val="0"/>
              </a:spcBef>
              <a:buFontTx/>
              <a:buNone/>
              <a:defRPr sz="1300">
                <a:solidFill>
                  <a:schemeClr val="tx1"/>
                </a:solidFill>
                <a:latin typeface="Times" pitchFamily="18"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096963" y="698500"/>
            <a:ext cx="4816475" cy="3486150"/>
          </a:xfrm>
          <a:prstGeom prst="rect">
            <a:avLst/>
          </a:prstGeom>
          <a:noFill/>
          <a:ln w="9525">
            <a:solidFill>
              <a:srgbClr val="000000"/>
            </a:solidFill>
            <a:miter lim="800000"/>
            <a:headEnd/>
            <a:tailEnd/>
          </a:ln>
        </p:spPr>
      </p:sp>
      <p:sp>
        <p:nvSpPr>
          <p:cNvPr id="250885"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0886"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750" eaLnBrk="0" hangingPunct="0">
              <a:lnSpc>
                <a:spcPct val="100000"/>
              </a:lnSpc>
              <a:spcBef>
                <a:spcPct val="0"/>
              </a:spcBef>
              <a:buFontTx/>
              <a:buNone/>
              <a:defRPr sz="1300">
                <a:solidFill>
                  <a:schemeClr val="tx1"/>
                </a:solidFill>
                <a:latin typeface="Times" pitchFamily="18" charset="0"/>
              </a:defRPr>
            </a:lvl1pPr>
          </a:lstStyle>
          <a:p>
            <a:pPr>
              <a:defRPr/>
            </a:pPr>
            <a:endParaRPr lang="en-US"/>
          </a:p>
        </p:txBody>
      </p:sp>
      <p:sp>
        <p:nvSpPr>
          <p:cNvPr id="250887"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750" eaLnBrk="0" hangingPunct="0">
              <a:lnSpc>
                <a:spcPct val="100000"/>
              </a:lnSpc>
              <a:spcBef>
                <a:spcPct val="0"/>
              </a:spcBef>
              <a:buFontTx/>
              <a:buNone/>
              <a:defRPr sz="1300">
                <a:solidFill>
                  <a:schemeClr val="tx1"/>
                </a:solidFill>
                <a:latin typeface="Times" pitchFamily="18" charset="0"/>
              </a:defRPr>
            </a:lvl1pPr>
          </a:lstStyle>
          <a:p>
            <a:pPr>
              <a:defRPr/>
            </a:pPr>
            <a:fld id="{9552168A-6334-4560-8928-38A6A585280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5954" algn="l" defTabSz="914382" rtl="0" eaLnBrk="1" latinLnBrk="0" hangingPunct="1">
      <a:defRPr sz="1200" kern="1200">
        <a:solidFill>
          <a:schemeClr val="tx1"/>
        </a:solidFill>
        <a:latin typeface="+mn-lt"/>
        <a:ea typeface="+mn-ea"/>
        <a:cs typeface="+mn-cs"/>
      </a:defRPr>
    </a:lvl6pPr>
    <a:lvl7pPr marL="2743145" algn="l" defTabSz="914382" rtl="0" eaLnBrk="1" latinLnBrk="0" hangingPunct="1">
      <a:defRPr sz="1200" kern="1200">
        <a:solidFill>
          <a:schemeClr val="tx1"/>
        </a:solidFill>
        <a:latin typeface="+mn-lt"/>
        <a:ea typeface="+mn-ea"/>
        <a:cs typeface="+mn-cs"/>
      </a:defRPr>
    </a:lvl7pPr>
    <a:lvl8pPr marL="3200335" algn="l" defTabSz="914382" rtl="0" eaLnBrk="1" latinLnBrk="0" hangingPunct="1">
      <a:defRPr sz="1200" kern="1200">
        <a:solidFill>
          <a:schemeClr val="tx1"/>
        </a:solidFill>
        <a:latin typeface="+mn-lt"/>
        <a:ea typeface="+mn-ea"/>
        <a:cs typeface="+mn-cs"/>
      </a:defRPr>
    </a:lvl8pPr>
    <a:lvl9pPr marL="3657526" algn="l" defTabSz="9143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r>
              <a:rPr lang="en-US" sz="1600" b="1" smtClean="0">
                <a:solidFill>
                  <a:srgbClr val="FF0000"/>
                </a:solidFill>
                <a:latin typeface="Garamond" pitchFamily="18" charset="0"/>
              </a:rPr>
              <a:t>According to the Alliance for Excellent Education </a:t>
            </a:r>
            <a:r>
              <a:rPr lang="en-US" sz="1600" smtClean="0">
                <a:solidFill>
                  <a:srgbClr val="FF0000"/>
                </a:solidFill>
                <a:latin typeface="Garamond" pitchFamily="18" charset="0"/>
              </a:rPr>
              <a:t>(2008), </a:t>
            </a:r>
            <a:r>
              <a:rPr lang="en-US" sz="1600" b="1" smtClean="0">
                <a:latin typeface="Garamond" pitchFamily="18" charset="0"/>
              </a:rPr>
              <a:t>nearly 7,000 students drop out of U.S. public high schools every day, resulting in approximately 1.2 million students annually who do not graduate from high school on time with their classmates. </a:t>
            </a:r>
          </a:p>
          <a:p>
            <a:pPr eaLnBrk="1" hangingPunct="1">
              <a:spcBef>
                <a:spcPct val="0"/>
              </a:spcBef>
            </a:pPr>
            <a:endParaRPr lang="en-US" sz="1600" b="1" smtClean="0">
              <a:latin typeface="Garamond" pitchFamily="18" charset="0"/>
            </a:endParaRPr>
          </a:p>
          <a:p>
            <a:pPr eaLnBrk="1" hangingPunct="1">
              <a:spcBef>
                <a:spcPct val="0"/>
              </a:spcBef>
            </a:pPr>
            <a:r>
              <a:rPr lang="en-US" sz="1600" b="1" smtClean="0">
                <a:solidFill>
                  <a:srgbClr val="FF0000"/>
                </a:solidFill>
                <a:latin typeface="Garamond" pitchFamily="18" charset="0"/>
              </a:rPr>
              <a:t>Even more alarming is the fact that </a:t>
            </a:r>
            <a:r>
              <a:rPr lang="en-US" sz="1600" b="1" smtClean="0">
                <a:latin typeface="Garamond" pitchFamily="18" charset="0"/>
              </a:rPr>
              <a:t>nearly half of all the nation’s minority students, </a:t>
            </a:r>
            <a:r>
              <a:rPr lang="en-US" sz="1600" b="1" smtClean="0">
                <a:solidFill>
                  <a:srgbClr val="FF0000"/>
                </a:solidFill>
                <a:latin typeface="Garamond" pitchFamily="18" charset="0"/>
              </a:rPr>
              <a:t>whose parent populations are expected to increase by ten percent by the year 2020</a:t>
            </a:r>
            <a:r>
              <a:rPr lang="en-US" sz="1600" b="1" smtClean="0">
                <a:latin typeface="Garamond" pitchFamily="18" charset="0"/>
              </a:rPr>
              <a:t>, fail to graduate at all </a:t>
            </a:r>
            <a:r>
              <a:rPr lang="en-US" sz="1600" smtClean="0">
                <a:latin typeface="Garamond" pitchFamily="18" charset="0"/>
              </a:rPr>
              <a:t>(Diplomas Count, 2008). </a:t>
            </a:r>
          </a:p>
          <a:p>
            <a:pPr eaLnBrk="1" hangingPunct="1">
              <a:spcBef>
                <a:spcPct val="0"/>
              </a:spcBef>
            </a:pPr>
            <a:endParaRPr lang="en-US" smtClean="0"/>
          </a:p>
        </p:txBody>
      </p:sp>
      <p:sp>
        <p:nvSpPr>
          <p:cNvPr id="50180" name="Slide Number Placeholder 3"/>
          <p:cNvSpPr>
            <a:spLocks noGrp="1"/>
          </p:cNvSpPr>
          <p:nvPr>
            <p:ph type="sldNum" sz="quarter" idx="5"/>
          </p:nvPr>
        </p:nvSpPr>
        <p:spPr>
          <a:noFill/>
        </p:spPr>
        <p:txBody>
          <a:bodyPr/>
          <a:lstStyle/>
          <a:p>
            <a:pPr defTabSz="930275"/>
            <a:fld id="{BCB36333-0EAB-4D19-8BAA-EEBF4695D57B}" type="slidenum">
              <a:rPr lang="en-US" smtClean="0"/>
              <a:pPr defTabSz="930275"/>
              <a:t>26</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30275"/>
            <a:fld id="{C8DAC2CB-A39F-4DE0-8321-50BFDA85C95C}" type="slidenum">
              <a:rPr lang="en-US" smtClean="0"/>
              <a:pPr defTabSz="930275"/>
              <a:t>43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b="1" smtClean="0">
                <a:solidFill>
                  <a:srgbClr val="FF0000"/>
                </a:solidFill>
                <a:latin typeface="Garamond" pitchFamily="18" charset="0"/>
              </a:rPr>
              <a:t>Frequently, students who exhibit risk factors for high school noncompletion require the consistent personal attention, encouragement, and support of adult role models in order to achieve and maintain success in school and life</a:t>
            </a:r>
            <a:r>
              <a:rPr lang="en-US" smtClean="0">
                <a:latin typeface="Garamond" pitchFamily="18" charset="0"/>
              </a:rPr>
              <a:t> (Bridgeland, Dilulio, &amp; Morison, 2006; Bronfenbrenner, 1979; Bronfenbrenner, 1990; Goldschmidt &amp; Wang, 1999; Grossman &amp; Garry, 1997; Hammond, Linton, Smink, &amp; Drew, 2007; Ingels et al., 2002; McPartland &amp; Nettles, 1991; Pringle, Anderson, Rubenstein, &amp; Russo, 1993; Sipe, 1996; Smith, Oaks, &amp; Rosenberg, 1991; Wehlage, 1989; Wehlage et al., 1989). </a:t>
            </a:r>
          </a:p>
          <a:p>
            <a:pPr eaLnBrk="1" hangingPunct="1"/>
            <a:endParaRPr lang="en-US" smtClean="0">
              <a:latin typeface="Garamond" pitchFamily="18" charset="0"/>
            </a:endParaRPr>
          </a:p>
          <a:p>
            <a:pPr eaLnBrk="1" hangingPunct="1"/>
            <a:r>
              <a:rPr lang="en-US" b="1" smtClean="0">
                <a:solidFill>
                  <a:srgbClr val="FF0000"/>
                </a:solidFill>
                <a:latin typeface="Garamond" pitchFamily="18" charset="0"/>
              </a:rPr>
              <a:t>Advise students on issues of personal development, social support, and post secondary preparation</a:t>
            </a:r>
            <a:r>
              <a:rPr lang="en-US" smtClean="0">
                <a:solidFill>
                  <a:srgbClr val="FF0000"/>
                </a:solidFill>
                <a:latin typeface="Garamond" pitchFamily="18" charset="0"/>
              </a:rPr>
              <a:t>, </a:t>
            </a:r>
            <a:r>
              <a:rPr lang="en-US" b="1" smtClean="0">
                <a:solidFill>
                  <a:srgbClr val="FF0000"/>
                </a:solidFill>
                <a:latin typeface="Garamond" pitchFamily="18" charset="0"/>
              </a:rPr>
              <a:t>offering services related to </a:t>
            </a:r>
            <a:r>
              <a:rPr lang="en-US" b="1" smtClean="0">
                <a:latin typeface="Garamond" pitchFamily="18" charset="0"/>
              </a:rPr>
              <a:t>behavior and discipline management, life skills training, leadership and character development, service learning, skill development, job shadowing, and career planning. Assist students in undertaking career, personality, and interest exploration inventories in an effort to investigate and plan their options for the future. Provide academic advisement services, addressing issues of chronic truancy, intellectual disengagement, and lackluster academic performance. Work to proactively combat issues related to scheduling, discipline, and classroom support by networking teachers, communicating with parents or guardians, and providing one-on-one and peer academic mentoring sessions in an effort to tender targeted support and foster in at-risk students a sense of belonging that many do not regularly experience in school</a:t>
            </a:r>
            <a:r>
              <a:rPr lang="en-US" smtClean="0">
                <a:latin typeface="Garamond" pitchFamily="18" charset="0"/>
              </a:rPr>
              <a:t>.   </a:t>
            </a:r>
          </a:p>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30275"/>
            <a:fld id="{1F422636-F536-463F-9E3F-B2496A3AF261}" type="slidenum">
              <a:rPr lang="en-US" smtClean="0"/>
              <a:pPr defTabSz="930275"/>
              <a:t>44</a:t>
            </a:fld>
            <a:endParaRPr lang="en-US" smtClean="0"/>
          </a:p>
        </p:txBody>
      </p:sp>
      <p:sp>
        <p:nvSpPr>
          <p:cNvPr id="5939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p:txBody>
          <a:bodyPr>
            <a:normAutofit fontScale="32500" lnSpcReduction="20000"/>
          </a:bodyPr>
          <a:lstStyle/>
          <a:p>
            <a:pPr eaLnBrk="1" hangingPunct="1">
              <a:defRPr/>
            </a:pPr>
            <a:r>
              <a:rPr lang="en-US" sz="2700" b="1" dirty="0" smtClean="0">
                <a:solidFill>
                  <a:srgbClr val="FF0000"/>
                </a:solidFill>
                <a:latin typeface="Garamond" pitchFamily="18" charset="0"/>
              </a:rPr>
              <a:t>Many students experience challenges accommodating to changes in their personal, social, or academic structures </a:t>
            </a:r>
            <a:r>
              <a:rPr lang="en-US" sz="2700" dirty="0" smtClean="0">
                <a:latin typeface="Garamond" pitchFamily="18" charset="0"/>
              </a:rPr>
              <a:t>(Gleason &amp; Dynarski, 2002; Rumberger, 2001; </a:t>
            </a:r>
            <a:r>
              <a:rPr lang="en-US" sz="2700" dirty="0" err="1" smtClean="0">
                <a:latin typeface="Garamond" pitchFamily="18" charset="0"/>
              </a:rPr>
              <a:t>Teachman</a:t>
            </a:r>
            <a:r>
              <a:rPr lang="en-US" sz="2700" dirty="0" smtClean="0">
                <a:latin typeface="Garamond" pitchFamily="18" charset="0"/>
              </a:rPr>
              <a:t>, </a:t>
            </a:r>
            <a:r>
              <a:rPr lang="en-US" sz="2700" dirty="0" err="1" smtClean="0">
                <a:latin typeface="Garamond" pitchFamily="18" charset="0"/>
              </a:rPr>
              <a:t>Paasch</a:t>
            </a:r>
            <a:r>
              <a:rPr lang="en-US" sz="2700" dirty="0" smtClean="0">
                <a:latin typeface="Garamond" pitchFamily="18" charset="0"/>
              </a:rPr>
              <a:t>, &amp; Carver, 1996). </a:t>
            </a:r>
            <a:r>
              <a:rPr lang="en-US" sz="2700" b="1" dirty="0" smtClean="0">
                <a:solidFill>
                  <a:srgbClr val="FF0000"/>
                </a:solidFill>
                <a:latin typeface="Garamond" pitchFamily="18" charset="0"/>
              </a:rPr>
              <a:t>To combat these challenges</a:t>
            </a:r>
            <a:r>
              <a:rPr lang="en-US" sz="2700" dirty="0" smtClean="0">
                <a:latin typeface="Garamond" pitchFamily="18" charset="0"/>
              </a:rPr>
              <a:t>, </a:t>
            </a:r>
            <a:r>
              <a:rPr lang="en-US" sz="2700" b="1" dirty="0" smtClean="0">
                <a:latin typeface="Garamond" pitchFamily="18" charset="0"/>
              </a:rPr>
              <a:t>schools should work to develop and maintain functional transition and parental involvement programs </a:t>
            </a:r>
            <a:r>
              <a:rPr lang="en-US" sz="2700" b="1" dirty="0" smtClean="0">
                <a:solidFill>
                  <a:srgbClr val="FF0000"/>
                </a:solidFill>
                <a:latin typeface="Garamond" pitchFamily="18" charset="0"/>
              </a:rPr>
              <a:t>designed to ease the conversion of students from elementary to middle school, middle to high school, and high school to college and/or the workforce</a:t>
            </a:r>
            <a:r>
              <a:rPr lang="en-US" sz="2700" dirty="0" smtClean="0">
                <a:latin typeface="Garamond" pitchFamily="18" charset="0"/>
              </a:rPr>
              <a:t>. </a:t>
            </a:r>
          </a:p>
          <a:p>
            <a:pPr eaLnBrk="1" hangingPunct="1">
              <a:defRPr/>
            </a:pPr>
            <a:endParaRPr lang="en-US" sz="2700" dirty="0" smtClean="0">
              <a:latin typeface="Garamond" pitchFamily="18" charset="0"/>
            </a:endParaRPr>
          </a:p>
          <a:p>
            <a:pPr eaLnBrk="1" hangingPunct="1">
              <a:spcBef>
                <a:spcPts val="1157"/>
              </a:spcBef>
              <a:buFontTx/>
              <a:buChar char="•"/>
              <a:defRPr/>
            </a:pPr>
            <a:r>
              <a:rPr lang="en-US" sz="2700" dirty="0" smtClean="0">
                <a:latin typeface="Arial" pitchFamily="34" charset="0"/>
                <a:cs typeface="Arial" pitchFamily="34" charset="0"/>
              </a:rPr>
              <a:t>  Collaborate with feeder school(s) to prepare students for building and grade level transitions.</a:t>
            </a:r>
          </a:p>
          <a:p>
            <a:pPr eaLnBrk="1" hangingPunct="1">
              <a:buFontTx/>
              <a:buChar char="•"/>
              <a:defRPr/>
            </a:pPr>
            <a:r>
              <a:rPr lang="en-US" sz="2700" dirty="0" smtClean="0">
                <a:latin typeface="Arial" pitchFamily="34" charset="0"/>
                <a:cs typeface="Arial" pitchFamily="34" charset="0"/>
              </a:rPr>
              <a:t>  Identify incoming students needing proactive support.</a:t>
            </a:r>
          </a:p>
          <a:p>
            <a:pPr eaLnBrk="1" hangingPunct="1">
              <a:buFontTx/>
              <a:buChar char="•"/>
              <a:defRPr/>
            </a:pPr>
            <a:r>
              <a:rPr lang="en-US" sz="2700" dirty="0" smtClean="0">
                <a:latin typeface="Arial" pitchFamily="34" charset="0"/>
                <a:cs typeface="Arial" pitchFamily="34" charset="0"/>
              </a:rPr>
              <a:t>  Participate on vertical teams with other coaches, faculty, and staff from feeder/cluster schools to develop transition plans.</a:t>
            </a:r>
          </a:p>
          <a:p>
            <a:pPr eaLnBrk="1" hangingPunct="1">
              <a:buFontTx/>
              <a:buChar char="•"/>
              <a:defRPr/>
            </a:pPr>
            <a:r>
              <a:rPr lang="en-US" sz="2700" dirty="0" smtClean="0">
                <a:latin typeface="Arial" pitchFamily="34" charset="0"/>
                <a:cs typeface="Arial" pitchFamily="34" charset="0"/>
              </a:rPr>
              <a:t>  Collaborate with teachers, counselors, and advisors to implement transition processes for rising/incoming students. </a:t>
            </a:r>
          </a:p>
          <a:p>
            <a:pPr eaLnBrk="1" hangingPunct="1">
              <a:defRPr/>
            </a:pPr>
            <a:endParaRPr lang="en-US" sz="2700" dirty="0" smtClean="0">
              <a:latin typeface="Garamond" pitchFamily="18" charset="0"/>
            </a:endParaRPr>
          </a:p>
          <a:p>
            <a:pPr eaLnBrk="1" hangingPunct="1">
              <a:defRPr/>
            </a:pPr>
            <a:r>
              <a:rPr lang="en-US" sz="2700" b="1" dirty="0" smtClean="0">
                <a:solidFill>
                  <a:srgbClr val="FF0000"/>
                </a:solidFill>
                <a:latin typeface="Garamond" pitchFamily="18" charset="0"/>
              </a:rPr>
              <a:t>Particularly in times of change, positive interpersonal interaction with caring adults can assist a child in relating and adjusting to personal and academic challenges, the skills and confidence encouraged by such interactions serving to increase the child’s facility to effectively explore and grow from his experiences </a:t>
            </a:r>
            <a:r>
              <a:rPr lang="en-US" sz="2700" dirty="0" smtClean="0">
                <a:latin typeface="Garamond" pitchFamily="18" charset="0"/>
              </a:rPr>
              <a:t>(APA, 2009; </a:t>
            </a:r>
            <a:r>
              <a:rPr lang="en-US" sz="2700" dirty="0" err="1" smtClean="0">
                <a:latin typeface="Garamond" pitchFamily="18" charset="0"/>
              </a:rPr>
              <a:t>Berk</a:t>
            </a:r>
            <a:r>
              <a:rPr lang="en-US" sz="2700" dirty="0" smtClean="0">
                <a:latin typeface="Garamond" pitchFamily="18" charset="0"/>
              </a:rPr>
              <a:t>, 2000; </a:t>
            </a:r>
            <a:r>
              <a:rPr lang="en-US" sz="2700" dirty="0" err="1" smtClean="0">
                <a:latin typeface="Garamond" pitchFamily="18" charset="0"/>
              </a:rPr>
              <a:t>Bronfenbrenner</a:t>
            </a:r>
            <a:r>
              <a:rPr lang="en-US" sz="2700" dirty="0" smtClean="0">
                <a:latin typeface="Garamond" pitchFamily="18" charset="0"/>
              </a:rPr>
              <a:t>, 1979; Cairns, Cairns, &amp; </a:t>
            </a:r>
            <a:r>
              <a:rPr lang="en-US" sz="2700" dirty="0" err="1" smtClean="0">
                <a:latin typeface="Garamond" pitchFamily="18" charset="0"/>
              </a:rPr>
              <a:t>Neckerman</a:t>
            </a:r>
            <a:r>
              <a:rPr lang="en-US" sz="2700" dirty="0" smtClean="0">
                <a:latin typeface="Garamond" pitchFamily="18" charset="0"/>
              </a:rPr>
              <a:t>, 1989). </a:t>
            </a:r>
            <a:r>
              <a:rPr lang="en-US" sz="2700" b="1" dirty="0" smtClean="0">
                <a:solidFill>
                  <a:srgbClr val="FF0000"/>
                </a:solidFill>
                <a:latin typeface="Garamond" pitchFamily="18" charset="0"/>
              </a:rPr>
              <a:t>As student and family advocates, schools must </a:t>
            </a:r>
            <a:r>
              <a:rPr lang="en-US" sz="2700" b="1" dirty="0" smtClean="0">
                <a:latin typeface="Garamond" pitchFamily="18" charset="0"/>
              </a:rPr>
              <a:t>assist in mediating conflicts, bridging communication gaps, brokering services, and negotiating bureaucracies among home, school, and community agencies. </a:t>
            </a:r>
            <a:r>
              <a:rPr lang="en-US" sz="2700" b="1" dirty="0" smtClean="0">
                <a:solidFill>
                  <a:srgbClr val="FF0000"/>
                </a:solidFill>
                <a:latin typeface="Garamond" pitchFamily="18" charset="0"/>
              </a:rPr>
              <a:t>Link students and families to appropriate services targeted toward their individual needs</a:t>
            </a:r>
            <a:r>
              <a:rPr lang="en-US" sz="2700" b="1" dirty="0" smtClean="0">
                <a:latin typeface="Garamond" pitchFamily="18" charset="0"/>
              </a:rPr>
              <a:t>. Drawing upon the resources of pre-established community service networks to arrange for required services that fall beyond the scope of the school, pre-referral counseling and family outreach activities can help students and their families feel welcome within the school setting and educated regarding the assistive services options that the school stands ready to broker or provide</a:t>
            </a:r>
            <a:r>
              <a:rPr lang="en-US" sz="2700" dirty="0" smtClean="0">
                <a:latin typeface="Garamond" pitchFamily="18" charset="0"/>
              </a:rPr>
              <a:t>.   </a:t>
            </a:r>
          </a:p>
          <a:p>
            <a:pPr eaLnBrk="1" hangingPunct="1">
              <a:defRPr/>
            </a:pPr>
            <a:endParaRPr lang="en-US" sz="2700" dirty="0" smtClean="0">
              <a:latin typeface="Garamond" pitchFamily="18" charset="0"/>
            </a:endParaRPr>
          </a:p>
          <a:p>
            <a:pPr eaLnBrk="1" hangingPunct="1">
              <a:lnSpc>
                <a:spcPct val="90000"/>
              </a:lnSpc>
              <a:spcBef>
                <a:spcPts val="1157"/>
              </a:spcBef>
              <a:buFontTx/>
              <a:buChar char="•"/>
              <a:defRPr/>
            </a:pPr>
            <a:r>
              <a:rPr lang="en-US" sz="2400" dirty="0" smtClean="0">
                <a:latin typeface="Arial" pitchFamily="34" charset="0"/>
                <a:cs typeface="Arial" pitchFamily="34" charset="0"/>
              </a:rPr>
              <a:t>  Provide support and outreach to parents/guardians of students identified as being at risk of not graduating. </a:t>
            </a:r>
          </a:p>
          <a:p>
            <a:pPr eaLnBrk="1" hangingPunct="1">
              <a:lnSpc>
                <a:spcPct val="90000"/>
              </a:lnSpc>
              <a:buFontTx/>
              <a:buChar char="•"/>
              <a:defRPr/>
            </a:pPr>
            <a:r>
              <a:rPr lang="en-US" sz="2400" dirty="0" smtClean="0">
                <a:latin typeface="Arial" pitchFamily="34" charset="0"/>
                <a:cs typeface="Arial" pitchFamily="34" charset="0"/>
              </a:rPr>
              <a:t>  Connect students and parents with community-based programs such as Communities In Schools, Family Connections, after school programs,  Georgia College 411, technical colleges, etc.</a:t>
            </a:r>
          </a:p>
          <a:p>
            <a:pPr eaLnBrk="1" hangingPunct="1">
              <a:lnSpc>
                <a:spcPct val="90000"/>
              </a:lnSpc>
              <a:buFontTx/>
              <a:buChar char="•"/>
              <a:defRPr/>
            </a:pPr>
            <a:r>
              <a:rPr lang="en-US" sz="2400" dirty="0" smtClean="0">
                <a:latin typeface="Arial" pitchFamily="34" charset="0"/>
                <a:cs typeface="Arial" pitchFamily="34" charset="0"/>
              </a:rPr>
              <a:t>  Develop or work with local mentoring programs, businesses, and/or community coaches to connect students with mentors.</a:t>
            </a:r>
          </a:p>
          <a:p>
            <a:pPr eaLnBrk="1" hangingPunct="1">
              <a:defRPr/>
            </a:pPr>
            <a:endParaRPr lang="en-US" sz="2700" dirty="0" smtClean="0">
              <a:latin typeface="Garamond"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p:txBody>
          <a:bodyPr>
            <a:normAutofit fontScale="92500" lnSpcReduction="10000"/>
          </a:bodyPr>
          <a:lstStyle/>
          <a:p>
            <a:pPr eaLnBrk="1" hangingPunct="1">
              <a:spcBef>
                <a:spcPct val="0"/>
              </a:spcBef>
              <a:defRPr/>
            </a:pPr>
            <a:r>
              <a:rPr lang="en-US" sz="1600" b="1" dirty="0" smtClean="0">
                <a:solidFill>
                  <a:srgbClr val="FF0000"/>
                </a:solidFill>
                <a:latin typeface="Garamond" pitchFamily="18" charset="0"/>
              </a:rPr>
              <a:t>Because substandard academic performance and attendance rates are primary predictors for high school </a:t>
            </a:r>
            <a:r>
              <a:rPr lang="en-US" sz="1600" b="1" dirty="0" err="1" smtClean="0">
                <a:solidFill>
                  <a:srgbClr val="FF0000"/>
                </a:solidFill>
                <a:latin typeface="Garamond" pitchFamily="18" charset="0"/>
              </a:rPr>
              <a:t>noncompletion</a:t>
            </a:r>
            <a:r>
              <a:rPr lang="en-US" sz="1600" dirty="0" smtClean="0">
                <a:solidFill>
                  <a:srgbClr val="FF0000"/>
                </a:solidFill>
                <a:latin typeface="Garamond" pitchFamily="18" charset="0"/>
              </a:rPr>
              <a:t> </a:t>
            </a:r>
            <a:r>
              <a:rPr lang="en-US" sz="1600" dirty="0" smtClean="0">
                <a:latin typeface="Garamond" pitchFamily="18" charset="0"/>
              </a:rPr>
              <a:t>(Alexander, </a:t>
            </a:r>
            <a:r>
              <a:rPr lang="en-US" sz="1600" dirty="0" err="1" smtClean="0">
                <a:latin typeface="Garamond" pitchFamily="18" charset="0"/>
              </a:rPr>
              <a:t>Entwisle</a:t>
            </a:r>
            <a:r>
              <a:rPr lang="en-US" sz="1600" dirty="0" smtClean="0">
                <a:latin typeface="Garamond" pitchFamily="18" charset="0"/>
              </a:rPr>
              <a:t>, &amp; </a:t>
            </a:r>
            <a:r>
              <a:rPr lang="en-US" sz="1600" dirty="0" err="1" smtClean="0">
                <a:latin typeface="Garamond" pitchFamily="18" charset="0"/>
              </a:rPr>
              <a:t>Kabbani</a:t>
            </a:r>
            <a:r>
              <a:rPr lang="en-US" sz="1600" dirty="0" smtClean="0">
                <a:latin typeface="Garamond" pitchFamily="18" charset="0"/>
              </a:rPr>
              <a:t>, 2001; </a:t>
            </a:r>
            <a:r>
              <a:rPr lang="en-US" sz="1600" dirty="0" err="1" smtClean="0">
                <a:latin typeface="Garamond" pitchFamily="18" charset="0"/>
              </a:rPr>
              <a:t>Battin</a:t>
            </a:r>
            <a:r>
              <a:rPr lang="en-US" sz="1600" dirty="0" smtClean="0">
                <a:latin typeface="Garamond" pitchFamily="18" charset="0"/>
              </a:rPr>
              <a:t>-Pearson et al., 2000; </a:t>
            </a:r>
            <a:r>
              <a:rPr lang="en-US" sz="1600" dirty="0" err="1" smtClean="0">
                <a:latin typeface="Garamond" pitchFamily="18" charset="0"/>
              </a:rPr>
              <a:t>Ensminger</a:t>
            </a:r>
            <a:r>
              <a:rPr lang="en-US" sz="1600" dirty="0" smtClean="0">
                <a:latin typeface="Garamond" pitchFamily="18" charset="0"/>
              </a:rPr>
              <a:t> &amp; </a:t>
            </a:r>
            <a:r>
              <a:rPr lang="en-US" sz="1600" dirty="0" err="1" smtClean="0">
                <a:latin typeface="Garamond" pitchFamily="18" charset="0"/>
              </a:rPr>
              <a:t>Slusarcick</a:t>
            </a:r>
            <a:r>
              <a:rPr lang="en-US" sz="1600" dirty="0" smtClean="0">
                <a:latin typeface="Garamond" pitchFamily="18" charset="0"/>
              </a:rPr>
              <a:t>, 1992; Goldschmidt &amp; Wang, 1999; </a:t>
            </a:r>
            <a:r>
              <a:rPr lang="en-US" sz="1600" dirty="0" err="1" smtClean="0">
                <a:latin typeface="Garamond" pitchFamily="18" charset="0"/>
              </a:rPr>
              <a:t>Rumberger</a:t>
            </a:r>
            <a:r>
              <a:rPr lang="en-US" sz="1600" dirty="0" smtClean="0">
                <a:latin typeface="Garamond" pitchFamily="18" charset="0"/>
              </a:rPr>
              <a:t>, 2001; Wagner et al., 1993), </a:t>
            </a:r>
            <a:r>
              <a:rPr lang="en-US" sz="1600" b="1" dirty="0" smtClean="0">
                <a:latin typeface="Garamond" pitchFamily="18" charset="0"/>
              </a:rPr>
              <a:t>schools must work to assist their staffs and local communities in the development of cultures that value learning, hold high expectations for the scholastic outcomes of all students, and celebrate academic achievement. </a:t>
            </a:r>
            <a:r>
              <a:rPr lang="en-US" sz="1600" b="1" dirty="0" smtClean="0">
                <a:solidFill>
                  <a:srgbClr val="FF0000"/>
                </a:solidFill>
                <a:latin typeface="Garamond" pitchFamily="18" charset="0"/>
              </a:rPr>
              <a:t>In many cases, this involves working with educational stakeholders to investigate their personal and collective beliefs about student learning</a:t>
            </a:r>
            <a:r>
              <a:rPr lang="en-US" sz="1600" dirty="0" smtClean="0">
                <a:solidFill>
                  <a:srgbClr val="FF0000"/>
                </a:solidFill>
                <a:latin typeface="Garamond" pitchFamily="18" charset="0"/>
              </a:rPr>
              <a:t>, </a:t>
            </a:r>
            <a:r>
              <a:rPr lang="en-US" sz="1600" b="1" dirty="0" smtClean="0">
                <a:solidFill>
                  <a:srgbClr val="FF0000"/>
                </a:solidFill>
                <a:latin typeface="Garamond" pitchFamily="18" charset="0"/>
              </a:rPr>
              <a:t>educating members of the local community on the potential individual and social impact of high school dropout</a:t>
            </a:r>
            <a:r>
              <a:rPr lang="en-US" sz="1600" dirty="0" smtClean="0">
                <a:solidFill>
                  <a:srgbClr val="FF0000"/>
                </a:solidFill>
                <a:latin typeface="Garamond" pitchFamily="18" charset="0"/>
              </a:rPr>
              <a:t>, </a:t>
            </a:r>
            <a:r>
              <a:rPr lang="en-US" sz="1600" b="1" dirty="0" smtClean="0">
                <a:solidFill>
                  <a:srgbClr val="FF0000"/>
                </a:solidFill>
                <a:latin typeface="Garamond" pitchFamily="18" charset="0"/>
              </a:rPr>
              <a:t>addressing with teachers the detrimental effects of questionable grading practices and low-level expectations for the quality of student work</a:t>
            </a:r>
            <a:r>
              <a:rPr lang="en-US" sz="1600" dirty="0" smtClean="0">
                <a:solidFill>
                  <a:srgbClr val="FF0000"/>
                </a:solidFill>
                <a:latin typeface="Garamond" pitchFamily="18" charset="0"/>
              </a:rPr>
              <a:t>, </a:t>
            </a:r>
            <a:r>
              <a:rPr lang="en-US" sz="1600" dirty="0" smtClean="0">
                <a:latin typeface="Garamond" pitchFamily="18" charset="0"/>
              </a:rPr>
              <a:t>and </a:t>
            </a:r>
            <a:r>
              <a:rPr lang="en-US" sz="1600" b="1" dirty="0" smtClean="0">
                <a:solidFill>
                  <a:srgbClr val="FF0000"/>
                </a:solidFill>
                <a:latin typeface="Garamond" pitchFamily="18" charset="0"/>
              </a:rPr>
              <a:t>engaging their school leadership teams to inform decisions concerning equity and access to resources, support, and rigorous academic standards for all students</a:t>
            </a:r>
            <a:r>
              <a:rPr lang="en-US" sz="1600" dirty="0" smtClean="0">
                <a:latin typeface="Garamond" pitchFamily="18" charset="0"/>
              </a:rPr>
              <a:t> (APA, 2009; </a:t>
            </a:r>
            <a:r>
              <a:rPr lang="en-US" sz="1600" dirty="0" err="1" smtClean="0">
                <a:latin typeface="Garamond" pitchFamily="18" charset="0"/>
              </a:rPr>
              <a:t>GaDOE</a:t>
            </a:r>
            <a:r>
              <a:rPr lang="en-US" sz="1600" dirty="0" smtClean="0">
                <a:latin typeface="Garamond" pitchFamily="18" charset="0"/>
              </a:rPr>
              <a:t>, 2009a; Hammond, Linton, </a:t>
            </a:r>
            <a:r>
              <a:rPr lang="en-US" sz="1600" dirty="0" err="1" smtClean="0">
                <a:latin typeface="Garamond" pitchFamily="18" charset="0"/>
              </a:rPr>
              <a:t>Smink</a:t>
            </a:r>
            <a:r>
              <a:rPr lang="en-US" sz="1600" dirty="0" smtClean="0">
                <a:latin typeface="Garamond" pitchFamily="18" charset="0"/>
              </a:rPr>
              <a:t>, &amp; Drew, 2007).  </a:t>
            </a:r>
          </a:p>
          <a:p>
            <a:pPr eaLnBrk="1" hangingPunct="1">
              <a:spcBef>
                <a:spcPct val="0"/>
              </a:spcBef>
              <a:defRPr/>
            </a:pPr>
            <a:endParaRPr lang="en-US" dirty="0" smtClean="0"/>
          </a:p>
        </p:txBody>
      </p:sp>
      <p:sp>
        <p:nvSpPr>
          <p:cNvPr id="60420" name="Slide Number Placeholder 3"/>
          <p:cNvSpPr>
            <a:spLocks noGrp="1"/>
          </p:cNvSpPr>
          <p:nvPr>
            <p:ph type="sldNum" sz="quarter" idx="5"/>
          </p:nvPr>
        </p:nvSpPr>
        <p:spPr>
          <a:noFill/>
        </p:spPr>
        <p:txBody>
          <a:bodyPr/>
          <a:lstStyle/>
          <a:p>
            <a:pPr defTabSz="930275"/>
            <a:fld id="{B450B04E-3E2E-4C72-8F20-33061B12CED7}" type="slidenum">
              <a:rPr lang="en-US" smtClean="0"/>
              <a:pPr defTabSz="930275"/>
              <a:t>45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MAKE HANDOUT</a:t>
            </a:r>
          </a:p>
          <a:p>
            <a:endParaRPr lang="en-US" smtClean="0"/>
          </a:p>
          <a:p>
            <a:r>
              <a:rPr lang="en-US" smtClean="0"/>
              <a:t>This slide represents the individual parts of the graduation plan. We have underlined those parts so significant to CTAE.   </a:t>
            </a:r>
            <a:r>
              <a:rPr lang="en-US" i="1" smtClean="0"/>
              <a:t>Read those parts that have been underlined  </a:t>
            </a:r>
            <a:r>
              <a:rPr lang="en-US" smtClean="0"/>
              <a:t>In the last part “teacher adviser” is noted as one of the delivery methods for comprehensive advisement being facilitated through CTAE. GaDOE is supporting and encouraging systems to consider a combined TAA  and counseling program coupled with the utilization of GAcollege411 to meet the demands of the BRIDGE Bill. There are TAA resources available on GeorgiaStandards.org and GAcollege411 for systems that may choose this method of delivery.   CLICK</a:t>
            </a:r>
          </a:p>
        </p:txBody>
      </p:sp>
      <p:sp>
        <p:nvSpPr>
          <p:cNvPr id="61444" name="Slide Number Placeholder 3"/>
          <p:cNvSpPr>
            <a:spLocks noGrp="1"/>
          </p:cNvSpPr>
          <p:nvPr>
            <p:ph type="sldNum" sz="quarter" idx="5"/>
          </p:nvPr>
        </p:nvSpPr>
        <p:spPr>
          <a:noFill/>
        </p:spPr>
        <p:txBody>
          <a:bodyPr/>
          <a:lstStyle/>
          <a:p>
            <a:pPr defTabSz="930275"/>
            <a:fld id="{D4F641F8-3EFB-40AE-BAC7-BECCDC63AB35}" type="slidenum">
              <a:rPr lang="en-US" smtClean="0"/>
              <a:pPr defTabSz="930275"/>
              <a:t>50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MAKE HANDOUT</a:t>
            </a:r>
          </a:p>
          <a:p>
            <a:endParaRPr lang="en-US" smtClean="0"/>
          </a:p>
          <a:p>
            <a:r>
              <a:rPr lang="en-US" smtClean="0"/>
              <a:t>This slide represents the individual parts of the graduation plan. We have underlined those parts so significant to CTAE.   </a:t>
            </a:r>
            <a:r>
              <a:rPr lang="en-US" i="1" smtClean="0"/>
              <a:t>Read those parts that have been underlined  </a:t>
            </a:r>
            <a:r>
              <a:rPr lang="en-US" smtClean="0"/>
              <a:t>In the last part “teacher adviser” is noted as one of the delivery methods for comprehensive advisement being facilitated through CTAE. GaDOE is supporting and encouraging systems to consider a combined TAA  and counseling program coupled with the utilization of GAcollege411 to meet the demands of the BRIDGE Bill. There are TAA resources available on GeorgiaStandards.org and GAcollege411 for systems that may choose this method of delivery.   CLICK</a:t>
            </a:r>
          </a:p>
        </p:txBody>
      </p:sp>
      <p:sp>
        <p:nvSpPr>
          <p:cNvPr id="61444" name="Slide Number Placeholder 3"/>
          <p:cNvSpPr>
            <a:spLocks noGrp="1"/>
          </p:cNvSpPr>
          <p:nvPr>
            <p:ph type="sldNum" sz="quarter" idx="5"/>
          </p:nvPr>
        </p:nvSpPr>
        <p:spPr>
          <a:noFill/>
        </p:spPr>
        <p:txBody>
          <a:bodyPr/>
          <a:lstStyle/>
          <a:p>
            <a:pPr defTabSz="930275"/>
            <a:fld id="{D4F641F8-3EFB-40AE-BAC7-BECCDC63AB35}" type="slidenum">
              <a:rPr lang="en-US" smtClean="0"/>
              <a:pPr defTabSz="930275"/>
              <a:t>51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F3D1CE5-433D-4B38-926E-F66A9C7133F9}" type="slidenum">
              <a:rPr lang="en-US" smtClean="0"/>
              <a:pPr/>
              <a:t>53</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38490B5-3CAA-4184-85FF-BDBAB41F811E}" type="slidenum">
              <a:rPr lang="en-US" smtClean="0"/>
              <a:pPr/>
              <a:t>54</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566BD52-D6CE-42EB-9F62-8B781173C24F}" type="slidenum">
              <a:rPr lang="en-US" smtClean="0"/>
              <a:pPr/>
              <a:t>55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a:solidFill>
              <a:schemeClr val="accent1"/>
            </a:solidFill>
          </a:ln>
        </p:spPr>
        <p:txBody>
          <a:bodyPr>
            <a:normAutofit fontScale="92500" lnSpcReduction="10000"/>
          </a:bodyPr>
          <a:lstStyle/>
          <a:p>
            <a:pPr eaLnBrk="1" hangingPunct="1">
              <a:defRPr/>
            </a:pPr>
            <a:r>
              <a:rPr lang="en-US" sz="1600" b="1" dirty="0" smtClean="0">
                <a:solidFill>
                  <a:srgbClr val="FF0000"/>
                </a:solidFill>
                <a:latin typeface="Garamond" pitchFamily="18" charset="0"/>
              </a:rPr>
              <a:t>Not surprisingly, research suggests that the most readily apparent result of an individual’s decision to drop out of school is economic</a:t>
            </a:r>
            <a:r>
              <a:rPr lang="en-US" sz="1600" dirty="0" smtClean="0">
                <a:latin typeface="Garamond" pitchFamily="18" charset="0"/>
              </a:rPr>
              <a:t> (</a:t>
            </a:r>
            <a:r>
              <a:rPr lang="en-US" sz="1600" dirty="0" err="1" smtClean="0">
                <a:latin typeface="Garamond" pitchFamily="18" charset="0"/>
              </a:rPr>
              <a:t>Anyon</a:t>
            </a:r>
            <a:r>
              <a:rPr lang="en-US" sz="1600" dirty="0" smtClean="0">
                <a:latin typeface="Garamond" pitchFamily="18" charset="0"/>
              </a:rPr>
              <a:t>, 2005; Belfield &amp; Levin, 2007; Bureau of Labor Statistics, 2007). </a:t>
            </a:r>
            <a:r>
              <a:rPr lang="en-US" sz="1600" b="1" dirty="0" smtClean="0">
                <a:solidFill>
                  <a:srgbClr val="FF0000"/>
                </a:solidFill>
                <a:latin typeface="Garamond" pitchFamily="18" charset="0"/>
              </a:rPr>
              <a:t>Over the course of a lifetime, a high school dropout can expect to earn roughly $300,000 less than a high school graduate and more than one million dollars less than a college graduate </a:t>
            </a:r>
            <a:r>
              <a:rPr lang="en-US" sz="1600" dirty="0" smtClean="0">
                <a:latin typeface="Garamond" pitchFamily="18" charset="0"/>
              </a:rPr>
              <a:t>(</a:t>
            </a:r>
            <a:r>
              <a:rPr lang="en-US" sz="1600" dirty="0" err="1" smtClean="0">
                <a:latin typeface="Garamond" pitchFamily="18" charset="0"/>
              </a:rPr>
              <a:t>Doland</a:t>
            </a:r>
            <a:r>
              <a:rPr lang="en-US" sz="1600" dirty="0" smtClean="0">
                <a:latin typeface="Garamond" pitchFamily="18" charset="0"/>
              </a:rPr>
              <a:t>, 2001). </a:t>
            </a:r>
          </a:p>
          <a:p>
            <a:pPr eaLnBrk="1" hangingPunct="1">
              <a:defRPr/>
            </a:pPr>
            <a:endParaRPr lang="en-US" sz="1600" dirty="0" smtClean="0">
              <a:latin typeface="Garamond" pitchFamily="18" charset="0"/>
            </a:endParaRPr>
          </a:p>
          <a:p>
            <a:pPr eaLnBrk="1" hangingPunct="1">
              <a:defRPr/>
            </a:pPr>
            <a:r>
              <a:rPr lang="en-US" sz="1600" b="1" dirty="0" smtClean="0">
                <a:solidFill>
                  <a:srgbClr val="FF0000"/>
                </a:solidFill>
                <a:latin typeface="Garamond" pitchFamily="18" charset="0"/>
              </a:rPr>
              <a:t>The impact of a high school dropout on the U.S. economy as a whole, however, is potentially even greater. While a simple calculation for inadequate schooling is difficult, if not impossible, to ascertain, research </a:t>
            </a:r>
            <a:r>
              <a:rPr lang="en-US" sz="1600" dirty="0" smtClean="0">
                <a:solidFill>
                  <a:srgbClr val="FF0000"/>
                </a:solidFill>
                <a:latin typeface="Garamond" pitchFamily="18" charset="0"/>
              </a:rPr>
              <a:t>(Levin, Belfield, </a:t>
            </a:r>
            <a:r>
              <a:rPr lang="en-US" sz="1600" dirty="0" err="1" smtClean="0">
                <a:solidFill>
                  <a:srgbClr val="FF0000"/>
                </a:solidFill>
                <a:latin typeface="Garamond" pitchFamily="18" charset="0"/>
              </a:rPr>
              <a:t>Muenning</a:t>
            </a:r>
            <a:r>
              <a:rPr lang="en-US" sz="1600" dirty="0" smtClean="0">
                <a:solidFill>
                  <a:srgbClr val="FF0000"/>
                </a:solidFill>
                <a:latin typeface="Garamond" pitchFamily="18" charset="0"/>
              </a:rPr>
              <a:t>, and Rouse, 2007) </a:t>
            </a:r>
            <a:r>
              <a:rPr lang="en-US" sz="1600" b="1" dirty="0" smtClean="0">
                <a:solidFill>
                  <a:srgbClr val="FF0000"/>
                </a:solidFill>
                <a:latin typeface="Garamond" pitchFamily="18" charset="0"/>
              </a:rPr>
              <a:t>supports that </a:t>
            </a:r>
            <a:r>
              <a:rPr lang="en-US" sz="1600" b="1" dirty="0" smtClean="0">
                <a:latin typeface="Garamond" pitchFamily="18" charset="0"/>
              </a:rPr>
              <a:t>if the number of high school dropouts among 20-year olds were cut in half, the country’s economy could potentially profit from more than 45 billion dollars over the lifetime of these individuals as a result of supplementary tax revenues and reduced spending for public health, crime, and welfare.  </a:t>
            </a:r>
          </a:p>
          <a:p>
            <a:pPr eaLnBrk="1" hangingPunct="1">
              <a:spcBef>
                <a:spcPct val="0"/>
              </a:spcBef>
              <a:defRPr/>
            </a:pPr>
            <a:endParaRPr lang="en-US" b="1" dirty="0" smtClean="0"/>
          </a:p>
        </p:txBody>
      </p:sp>
      <p:sp>
        <p:nvSpPr>
          <p:cNvPr id="51204" name="Slide Number Placeholder 3"/>
          <p:cNvSpPr>
            <a:spLocks noGrp="1"/>
          </p:cNvSpPr>
          <p:nvPr>
            <p:ph type="sldNum" sz="quarter" idx="5"/>
          </p:nvPr>
        </p:nvSpPr>
        <p:spPr>
          <a:noFill/>
        </p:spPr>
        <p:txBody>
          <a:bodyPr/>
          <a:lstStyle/>
          <a:p>
            <a:pPr defTabSz="930275"/>
            <a:fld id="{D5219FB7-1985-4F80-81F7-BD52D2A5BA9F}" type="slidenum">
              <a:rPr lang="en-US" smtClean="0"/>
              <a:pPr defTabSz="930275"/>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p:txBody>
          <a:bodyPr>
            <a:normAutofit lnSpcReduction="10000"/>
          </a:bodyPr>
          <a:lstStyle/>
          <a:p>
            <a:pPr eaLnBrk="1" hangingPunct="1">
              <a:spcBef>
                <a:spcPct val="0"/>
              </a:spcBef>
              <a:defRPr/>
            </a:pPr>
            <a:r>
              <a:rPr lang="en-US" sz="1600" b="1" dirty="0" smtClean="0">
                <a:solidFill>
                  <a:srgbClr val="FF0000"/>
                </a:solidFill>
                <a:latin typeface="Garamond" pitchFamily="18" charset="0"/>
              </a:rPr>
              <a:t>Dropouts are</a:t>
            </a:r>
            <a:r>
              <a:rPr lang="en-US" sz="1600" b="1" dirty="0" smtClean="0">
                <a:latin typeface="Garamond" pitchFamily="18" charset="0"/>
              </a:rPr>
              <a:t> more likely to experience higher rates of unemployment, a greater likelihood of living below the poverty line and relying on public assistance, and more frequent and severe health problems </a:t>
            </a:r>
            <a:r>
              <a:rPr lang="en-US" sz="1600" dirty="0" smtClean="0">
                <a:latin typeface="Garamond" pitchFamily="18" charset="0"/>
              </a:rPr>
              <a:t>(</a:t>
            </a:r>
            <a:r>
              <a:rPr lang="en-US" sz="1600" dirty="0" err="1" smtClean="0">
                <a:latin typeface="Garamond" pitchFamily="18" charset="0"/>
              </a:rPr>
              <a:t>Belfanz</a:t>
            </a:r>
            <a:r>
              <a:rPr lang="en-US" sz="1600" dirty="0" smtClean="0">
                <a:latin typeface="Garamond" pitchFamily="18" charset="0"/>
              </a:rPr>
              <a:t> &amp; </a:t>
            </a:r>
            <a:r>
              <a:rPr lang="en-US" sz="1600" dirty="0" err="1" smtClean="0">
                <a:latin typeface="Garamond" pitchFamily="18" charset="0"/>
              </a:rPr>
              <a:t>Letgers</a:t>
            </a:r>
            <a:r>
              <a:rPr lang="en-US" sz="1600" dirty="0" smtClean="0">
                <a:latin typeface="Garamond" pitchFamily="18" charset="0"/>
              </a:rPr>
              <a:t>, 2004; Belfield &amp; Levin, 2007; </a:t>
            </a:r>
            <a:r>
              <a:rPr lang="en-US" sz="1600" dirty="0" err="1" smtClean="0">
                <a:latin typeface="Garamond" pitchFamily="18" charset="0"/>
              </a:rPr>
              <a:t>Bridgeland</a:t>
            </a:r>
            <a:r>
              <a:rPr lang="en-US" sz="1600" dirty="0" smtClean="0">
                <a:latin typeface="Garamond" pitchFamily="18" charset="0"/>
              </a:rPr>
              <a:t>, </a:t>
            </a:r>
            <a:r>
              <a:rPr lang="en-US" sz="1600" dirty="0" err="1" smtClean="0">
                <a:latin typeface="Garamond" pitchFamily="18" charset="0"/>
              </a:rPr>
              <a:t>Dilulio</a:t>
            </a:r>
            <a:r>
              <a:rPr lang="en-US" sz="1600" dirty="0" smtClean="0">
                <a:latin typeface="Garamond" pitchFamily="18" charset="0"/>
              </a:rPr>
              <a:t>, &amp; Morison, 2006; Levin, Belfield, Muenning, &amp; Rouse, 2007).</a:t>
            </a:r>
          </a:p>
          <a:p>
            <a:pPr eaLnBrk="1" hangingPunct="1">
              <a:spcBef>
                <a:spcPct val="0"/>
              </a:spcBef>
              <a:defRPr/>
            </a:pPr>
            <a:endParaRPr lang="en-US" sz="1600" dirty="0" smtClean="0">
              <a:latin typeface="Garamond" pitchFamily="18" charset="0"/>
            </a:endParaRPr>
          </a:p>
          <a:p>
            <a:pPr eaLnBrk="1" hangingPunct="1">
              <a:spcBef>
                <a:spcPct val="0"/>
              </a:spcBef>
              <a:defRPr/>
            </a:pPr>
            <a:r>
              <a:rPr lang="en-US" sz="1600" b="1" dirty="0" smtClean="0">
                <a:solidFill>
                  <a:srgbClr val="FF0000"/>
                </a:solidFill>
                <a:latin typeface="Garamond" pitchFamily="18" charset="0"/>
              </a:rPr>
              <a:t>Because educational attainment correlates significantly with degree and regularity of involvement in civic-related leadership and activities, individuals with minimal educational experience are often disengaged from their communities while those with higher levels of educational attainment are traditionally more civically connected;</a:t>
            </a:r>
            <a:r>
              <a:rPr lang="en-US" sz="1600" b="1" dirty="0" smtClean="0">
                <a:latin typeface="Garamond" pitchFamily="18" charset="0"/>
              </a:rPr>
              <a:t> high school dropouts, who represent only three percent of actively engaged U.S. citizens, are four times less likely to volunteer than college graduates and two times less likely to vote or participate in community service activities </a:t>
            </a:r>
            <a:r>
              <a:rPr lang="en-US" sz="1600" dirty="0" smtClean="0">
                <a:latin typeface="Garamond" pitchFamily="18" charset="0"/>
              </a:rPr>
              <a:t>(National, 2007). </a:t>
            </a:r>
          </a:p>
        </p:txBody>
      </p:sp>
      <p:sp>
        <p:nvSpPr>
          <p:cNvPr id="52228" name="Slide Number Placeholder 3"/>
          <p:cNvSpPr>
            <a:spLocks noGrp="1"/>
          </p:cNvSpPr>
          <p:nvPr>
            <p:ph type="sldNum" sz="quarter" idx="5"/>
          </p:nvPr>
        </p:nvSpPr>
        <p:spPr>
          <a:noFill/>
        </p:spPr>
        <p:txBody>
          <a:bodyPr/>
          <a:lstStyle/>
          <a:p>
            <a:pPr defTabSz="930275"/>
            <a:fld id="{DC409B1E-9357-415B-86BA-23434A9898FF}" type="slidenum">
              <a:rPr lang="en-US" smtClean="0"/>
              <a:pPr defTabSz="930275"/>
              <a:t>28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p:txBody>
          <a:bodyPr>
            <a:normAutofit lnSpcReduction="10000"/>
          </a:bodyPr>
          <a:lstStyle/>
          <a:p>
            <a:pPr eaLnBrk="1" hangingPunct="1">
              <a:spcBef>
                <a:spcPct val="0"/>
              </a:spcBef>
              <a:defRPr/>
            </a:pPr>
            <a:r>
              <a:rPr lang="en-US" sz="1700" b="1" dirty="0" smtClean="0">
                <a:solidFill>
                  <a:srgbClr val="FF0000"/>
                </a:solidFill>
                <a:latin typeface="Garamond" pitchFamily="18" charset="0"/>
              </a:rPr>
              <a:t>Research suggests that individuals who are not equipped with the knowledge and skill sets necessary to obtain and keep high wage, high demand jobs are often denied full social inclusion and are subject to being “drawn into cultures, political movements, and economic activities that are a threat to mainstream American life” </a:t>
            </a:r>
            <a:r>
              <a:rPr lang="en-US" sz="1700" dirty="0" smtClean="0">
                <a:solidFill>
                  <a:srgbClr val="FF0000"/>
                </a:solidFill>
                <a:latin typeface="Garamond" pitchFamily="18" charset="0"/>
              </a:rPr>
              <a:t>(</a:t>
            </a:r>
            <a:r>
              <a:rPr lang="en-US" sz="1700" dirty="0" err="1" smtClean="0">
                <a:solidFill>
                  <a:srgbClr val="FF0000"/>
                </a:solidFill>
                <a:latin typeface="Garamond" pitchFamily="18" charset="0"/>
              </a:rPr>
              <a:t>Carnevale</a:t>
            </a:r>
            <a:r>
              <a:rPr lang="en-US" sz="1700" dirty="0" smtClean="0">
                <a:solidFill>
                  <a:srgbClr val="FF0000"/>
                </a:solidFill>
                <a:latin typeface="Garamond" pitchFamily="18" charset="0"/>
              </a:rPr>
              <a:t>, 2008, p. 29). </a:t>
            </a:r>
            <a:r>
              <a:rPr lang="en-US" sz="1700" b="1" dirty="0" smtClean="0">
                <a:solidFill>
                  <a:srgbClr val="FF0000"/>
                </a:solidFill>
                <a:latin typeface="Garamond" pitchFamily="18" charset="0"/>
              </a:rPr>
              <a:t>As such</a:t>
            </a:r>
            <a:r>
              <a:rPr lang="en-US" sz="1700" b="1" dirty="0" smtClean="0">
                <a:latin typeface="Garamond" pitchFamily="18" charset="0"/>
              </a:rPr>
              <a:t>, high school dropouts are eight times more likely than high school graduates to be incarcerated in their </a:t>
            </a:r>
            <a:r>
              <a:rPr lang="en-US" sz="1600" b="1" dirty="0" smtClean="0">
                <a:latin typeface="Garamond" pitchFamily="18" charset="0"/>
              </a:rPr>
              <a:t>lifetimes; in fact, nationally, 30 percent of federal inmates, 40 percent of state prison inmates, and 50 percent of individuals on death row are high school dropouts</a:t>
            </a:r>
            <a:r>
              <a:rPr lang="en-US" sz="1600" dirty="0" smtClean="0">
                <a:latin typeface="Garamond" pitchFamily="18" charset="0"/>
              </a:rPr>
              <a:t> (SREB, 2005). </a:t>
            </a:r>
          </a:p>
          <a:p>
            <a:pPr eaLnBrk="1" hangingPunct="1">
              <a:spcBef>
                <a:spcPct val="0"/>
              </a:spcBef>
              <a:defRPr/>
            </a:pPr>
            <a:endParaRPr lang="en-US" sz="1600" dirty="0" smtClean="0">
              <a:latin typeface="Garamond" pitchFamily="18" charset="0"/>
            </a:endParaRPr>
          </a:p>
          <a:p>
            <a:pPr eaLnBrk="1" hangingPunct="1">
              <a:spcBef>
                <a:spcPct val="0"/>
              </a:spcBef>
              <a:defRPr/>
            </a:pPr>
            <a:r>
              <a:rPr lang="en-US" sz="1600" b="1" dirty="0" smtClean="0">
                <a:solidFill>
                  <a:srgbClr val="FF0000"/>
                </a:solidFill>
                <a:latin typeface="Garamond" pitchFamily="18" charset="0"/>
              </a:rPr>
              <a:t>In Georgia, these figures are even higher, </a:t>
            </a:r>
            <a:r>
              <a:rPr lang="en-US" sz="1600" b="1" dirty="0" smtClean="0">
                <a:latin typeface="Garamond" pitchFamily="18" charset="0"/>
              </a:rPr>
              <a:t>with 86 percent of Georgia inmates neglecting to hold a high school diploma in 2006 </a:t>
            </a:r>
            <a:r>
              <a:rPr lang="en-US" sz="1600" dirty="0" smtClean="0">
                <a:latin typeface="Garamond" pitchFamily="18" charset="0"/>
              </a:rPr>
              <a:t>(GDC, 2007). </a:t>
            </a:r>
          </a:p>
          <a:p>
            <a:pPr eaLnBrk="1" hangingPunct="1">
              <a:spcBef>
                <a:spcPct val="0"/>
              </a:spcBef>
              <a:defRPr/>
            </a:pPr>
            <a:endParaRPr lang="en-US" dirty="0" smtClean="0"/>
          </a:p>
        </p:txBody>
      </p:sp>
      <p:sp>
        <p:nvSpPr>
          <p:cNvPr id="53252" name="Slide Number Placeholder 3"/>
          <p:cNvSpPr>
            <a:spLocks noGrp="1"/>
          </p:cNvSpPr>
          <p:nvPr>
            <p:ph type="sldNum" sz="quarter" idx="5"/>
          </p:nvPr>
        </p:nvSpPr>
        <p:spPr>
          <a:noFill/>
        </p:spPr>
        <p:txBody>
          <a:bodyPr/>
          <a:lstStyle/>
          <a:p>
            <a:pPr defTabSz="930275"/>
            <a:fld id="{88C4138F-5084-4390-B152-1E8831A1FBA8}" type="slidenum">
              <a:rPr lang="en-US" smtClean="0"/>
              <a:pPr defTabSz="930275"/>
              <a:t>29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r>
              <a:rPr lang="en-US" sz="1600" b="1" smtClean="0">
                <a:solidFill>
                  <a:srgbClr val="FF0000"/>
                </a:solidFill>
                <a:latin typeface="Garamond" pitchFamily="18" charset="0"/>
              </a:rPr>
              <a:t>In 2004, nearly 1,000 U.S. high schools reported a graduation rate of less than 50 percent, and nearly 2,000 reported a typical freshman class that was diminished by 40 percent or more by the cohort’s senior year</a:t>
            </a:r>
            <a:r>
              <a:rPr lang="en-US" sz="1600" smtClean="0">
                <a:solidFill>
                  <a:srgbClr val="FF0000"/>
                </a:solidFill>
                <a:latin typeface="Garamond" pitchFamily="18" charset="0"/>
              </a:rPr>
              <a:t>; </a:t>
            </a:r>
            <a:r>
              <a:rPr lang="en-US" sz="1600" b="1" smtClean="0">
                <a:solidFill>
                  <a:srgbClr val="FF0000"/>
                </a:solidFill>
                <a:latin typeface="Garamond" pitchFamily="18" charset="0"/>
              </a:rPr>
              <a:t>Georgia </a:t>
            </a:r>
            <a:r>
              <a:rPr lang="en-US" sz="1600" b="1" smtClean="0">
                <a:latin typeface="Garamond" pitchFamily="18" charset="0"/>
              </a:rPr>
              <a:t>was one of 15 states that collectively claimed almost 80 percent of the nation’s highest dropout producing schools. Further, Georgia, along with South Carolina, North Carolina, Florida, and Texas, was one of five southern states that jointly housed the greatest number of high schools with weak promotion power </a:t>
            </a:r>
            <a:r>
              <a:rPr lang="en-US" sz="1600" smtClean="0">
                <a:latin typeface="Garamond" pitchFamily="18" charset="0"/>
              </a:rPr>
              <a:t>(Belfanz &amp; Letgers, 2004). </a:t>
            </a:r>
          </a:p>
          <a:p>
            <a:pPr eaLnBrk="1" hangingPunct="1">
              <a:spcBef>
                <a:spcPct val="0"/>
              </a:spcBef>
            </a:pPr>
            <a:endParaRPr lang="en-US" sz="1600" smtClean="0">
              <a:latin typeface="Garamond" pitchFamily="18" charset="0"/>
            </a:endParaRPr>
          </a:p>
          <a:p>
            <a:pPr eaLnBrk="1" hangingPunct="1">
              <a:spcBef>
                <a:spcPct val="0"/>
              </a:spcBef>
            </a:pPr>
            <a:r>
              <a:rPr lang="en-US" sz="1600" b="1" smtClean="0">
                <a:solidFill>
                  <a:srgbClr val="FF0000"/>
                </a:solidFill>
                <a:latin typeface="Garamond" pitchFamily="18" charset="0"/>
              </a:rPr>
              <a:t>In 2006,</a:t>
            </a:r>
            <a:r>
              <a:rPr lang="en-US" sz="1600" smtClean="0">
                <a:latin typeface="Garamond" pitchFamily="18" charset="0"/>
              </a:rPr>
              <a:t> </a:t>
            </a:r>
            <a:r>
              <a:rPr lang="en-US" sz="1600" b="1" smtClean="0">
                <a:solidFill>
                  <a:srgbClr val="FF0000"/>
                </a:solidFill>
                <a:latin typeface="Garamond" pitchFamily="18" charset="0"/>
              </a:rPr>
              <a:t>Georgia’s graduation rate had shown little improvement, </a:t>
            </a:r>
            <a:r>
              <a:rPr lang="en-US" sz="1600" b="1" smtClean="0">
                <a:latin typeface="Garamond" pitchFamily="18" charset="0"/>
              </a:rPr>
              <a:t>with more than 2,000 students leaving school before entering the 8</a:t>
            </a:r>
            <a:r>
              <a:rPr lang="en-US" sz="1600" b="1" baseline="30000" smtClean="0">
                <a:latin typeface="Garamond" pitchFamily="18" charset="0"/>
              </a:rPr>
              <a:t>th</a:t>
            </a:r>
            <a:r>
              <a:rPr lang="en-US" sz="1600" b="1" smtClean="0">
                <a:latin typeface="Garamond" pitchFamily="18" charset="0"/>
              </a:rPr>
              <a:t> grade</a:t>
            </a:r>
            <a:r>
              <a:rPr lang="en-US" sz="1600" smtClean="0">
                <a:latin typeface="Garamond" pitchFamily="18" charset="0"/>
              </a:rPr>
              <a:t> (Governor Sonny Perdue, personal communication).</a:t>
            </a:r>
          </a:p>
          <a:p>
            <a:pPr eaLnBrk="1" hangingPunct="1">
              <a:spcBef>
                <a:spcPct val="0"/>
              </a:spcBef>
            </a:pPr>
            <a:endParaRPr lang="en-US" smtClean="0"/>
          </a:p>
        </p:txBody>
      </p:sp>
      <p:sp>
        <p:nvSpPr>
          <p:cNvPr id="54276" name="Slide Number Placeholder 3"/>
          <p:cNvSpPr>
            <a:spLocks noGrp="1"/>
          </p:cNvSpPr>
          <p:nvPr>
            <p:ph type="sldNum" sz="quarter" idx="5"/>
          </p:nvPr>
        </p:nvSpPr>
        <p:spPr>
          <a:noFill/>
        </p:spPr>
        <p:txBody>
          <a:bodyPr/>
          <a:lstStyle/>
          <a:p>
            <a:pPr defTabSz="930275"/>
            <a:fld id="{874B445F-BF52-4944-BA31-D822AC8EBA96}" type="slidenum">
              <a:rPr lang="en-US" smtClean="0"/>
              <a:pPr defTabSz="930275"/>
              <a:t>31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lIns="93348" tIns="46675" rIns="93348" bIns="46675"/>
          <a:lstStyle/>
          <a:p>
            <a:pPr eaLnBrk="1" hangingPunct="1">
              <a:spcBef>
                <a:spcPct val="0"/>
              </a:spcBef>
            </a:pPr>
            <a:endParaRPr lang="en-US" sz="1800" smtClean="0"/>
          </a:p>
        </p:txBody>
      </p:sp>
      <p:sp>
        <p:nvSpPr>
          <p:cNvPr id="6246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348" tIns="46675" rIns="93348" bIns="46675" anchor="b"/>
          <a:lstStyle/>
          <a:p>
            <a:pPr algn="r" defTabSz="909638"/>
            <a:fld id="{74F97902-E42A-44F9-9B73-9E7E988E0F3F}" type="slidenum">
              <a:rPr lang="en-US">
                <a:latin typeface="Calibri" pitchFamily="34" charset="0"/>
              </a:rPr>
              <a:pPr algn="r" defTabSz="909638"/>
              <a:t>33</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t>MAKE HANDOUT</a:t>
            </a:r>
          </a:p>
        </p:txBody>
      </p:sp>
      <p:sp>
        <p:nvSpPr>
          <p:cNvPr id="64516" name="Slide Number Placeholder 3"/>
          <p:cNvSpPr>
            <a:spLocks noGrp="1"/>
          </p:cNvSpPr>
          <p:nvPr>
            <p:ph type="sldNum" sz="quarter" idx="5"/>
          </p:nvPr>
        </p:nvSpPr>
        <p:spPr>
          <a:noFill/>
        </p:spPr>
        <p:txBody>
          <a:bodyPr/>
          <a:lstStyle/>
          <a:p>
            <a:pPr defTabSz="930275"/>
            <a:fld id="{1597CEE3-DA94-4866-8452-A05C25EA500C}" type="slidenum">
              <a:rPr lang="en-US" smtClean="0"/>
              <a:pPr defTabSz="930275"/>
              <a:t>34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xfrm>
            <a:off x="701675" y="4418013"/>
            <a:ext cx="5607050" cy="4497387"/>
          </a:xfrm>
        </p:spPr>
        <p:txBody>
          <a:bodyPr>
            <a:normAutofit fontScale="77500" lnSpcReduction="20000"/>
          </a:bodyPr>
          <a:lstStyle/>
          <a:p>
            <a:pPr eaLnBrk="1" hangingPunct="1">
              <a:spcBef>
                <a:spcPct val="0"/>
              </a:spcBef>
              <a:defRPr/>
            </a:pPr>
            <a:r>
              <a:rPr lang="en-US" b="1" dirty="0" smtClean="0">
                <a:solidFill>
                  <a:srgbClr val="FF0000"/>
                </a:solidFill>
                <a:latin typeface="Garamond" pitchFamily="18" charset="0"/>
              </a:rPr>
              <a:t>Research suggests that students who develop ongoing relationships with caring adults in an educational setting feel a greater sense of school membership, engagement, and involvement </a:t>
            </a:r>
            <a:r>
              <a:rPr lang="en-US" dirty="0" smtClean="0">
                <a:latin typeface="Garamond" pitchFamily="18" charset="0"/>
              </a:rPr>
              <a:t>(</a:t>
            </a:r>
            <a:r>
              <a:rPr lang="en-US" dirty="0" err="1" smtClean="0">
                <a:latin typeface="Garamond" pitchFamily="18" charset="0"/>
              </a:rPr>
              <a:t>Bridgeland</a:t>
            </a:r>
            <a:r>
              <a:rPr lang="en-US" dirty="0" smtClean="0">
                <a:latin typeface="Garamond" pitchFamily="18" charset="0"/>
              </a:rPr>
              <a:t>, </a:t>
            </a:r>
            <a:r>
              <a:rPr lang="en-US" dirty="0" err="1" smtClean="0">
                <a:latin typeface="Garamond" pitchFamily="18" charset="0"/>
              </a:rPr>
              <a:t>Dilulio</a:t>
            </a:r>
            <a:r>
              <a:rPr lang="en-US" dirty="0" smtClean="0">
                <a:latin typeface="Garamond" pitchFamily="18" charset="0"/>
              </a:rPr>
              <a:t>, &amp; Morison, 2006; Goldschmidt &amp; Wang, 1999; Hammond, Linton, </a:t>
            </a:r>
            <a:r>
              <a:rPr lang="en-US" dirty="0" err="1" smtClean="0">
                <a:latin typeface="Garamond" pitchFamily="18" charset="0"/>
              </a:rPr>
              <a:t>Smink</a:t>
            </a:r>
            <a:r>
              <a:rPr lang="en-US" dirty="0" smtClean="0">
                <a:latin typeface="Garamond" pitchFamily="18" charset="0"/>
              </a:rPr>
              <a:t>, &amp; Drew, 2007; Howard &amp; Johnson, 2002; </a:t>
            </a:r>
            <a:r>
              <a:rPr lang="en-US" dirty="0" err="1" smtClean="0">
                <a:latin typeface="Garamond" pitchFamily="18" charset="0"/>
              </a:rPr>
              <a:t>Ingels</a:t>
            </a:r>
            <a:r>
              <a:rPr lang="en-US" dirty="0" smtClean="0">
                <a:latin typeface="Garamond" pitchFamily="18" charset="0"/>
              </a:rPr>
              <a:t> et al., 2002; Tinto, 1987; Roderick, 1993; </a:t>
            </a:r>
            <a:r>
              <a:rPr lang="en-US" dirty="0" err="1" smtClean="0">
                <a:latin typeface="Garamond" pitchFamily="18" charset="0"/>
              </a:rPr>
              <a:t>Wehlage</a:t>
            </a:r>
            <a:r>
              <a:rPr lang="en-US" dirty="0" smtClean="0">
                <a:latin typeface="Garamond" pitchFamily="18" charset="0"/>
              </a:rPr>
              <a:t>, 1989; </a:t>
            </a:r>
            <a:r>
              <a:rPr lang="en-US" dirty="0" err="1" smtClean="0">
                <a:latin typeface="Garamond" pitchFamily="18" charset="0"/>
              </a:rPr>
              <a:t>Wehlage</a:t>
            </a:r>
            <a:r>
              <a:rPr lang="en-US" dirty="0" smtClean="0">
                <a:latin typeface="Garamond" pitchFamily="18" charset="0"/>
              </a:rPr>
              <a:t> et al., 1989). </a:t>
            </a:r>
            <a:r>
              <a:rPr lang="en-US" b="1" dirty="0" smtClean="0">
                <a:solidFill>
                  <a:srgbClr val="FF0000"/>
                </a:solidFill>
                <a:latin typeface="Garamond" pitchFamily="18" charset="0"/>
              </a:rPr>
              <a:t>Positive adult-student relationships have been associated with improved student achievement, communication, and social skills and decreased instances of student misconduct, absenteeism, and school dropout </a:t>
            </a:r>
            <a:r>
              <a:rPr lang="en-US" dirty="0" smtClean="0">
                <a:latin typeface="Garamond" pitchFamily="18" charset="0"/>
              </a:rPr>
              <a:t>(Grossman &amp; Garry, 1997; </a:t>
            </a:r>
            <a:r>
              <a:rPr lang="en-US" dirty="0" err="1" smtClean="0">
                <a:latin typeface="Garamond" pitchFamily="18" charset="0"/>
              </a:rPr>
              <a:t>McPartland</a:t>
            </a:r>
            <a:r>
              <a:rPr lang="en-US" dirty="0" smtClean="0">
                <a:latin typeface="Garamond" pitchFamily="18" charset="0"/>
              </a:rPr>
              <a:t> &amp; Nettles, 1991; </a:t>
            </a:r>
            <a:r>
              <a:rPr lang="en-US" dirty="0" err="1" smtClean="0">
                <a:latin typeface="Garamond" pitchFamily="18" charset="0"/>
              </a:rPr>
              <a:t>Nisbett</a:t>
            </a:r>
            <a:r>
              <a:rPr lang="en-US" dirty="0" smtClean="0">
                <a:latin typeface="Garamond" pitchFamily="18" charset="0"/>
              </a:rPr>
              <a:t>, 2009; Pringle, Anderson, Rubenstein, &amp; Russo, 1993; </a:t>
            </a:r>
            <a:r>
              <a:rPr lang="en-US" dirty="0" err="1" smtClean="0">
                <a:latin typeface="Garamond" pitchFamily="18" charset="0"/>
              </a:rPr>
              <a:t>Sipe</a:t>
            </a:r>
            <a:r>
              <a:rPr lang="en-US" dirty="0" smtClean="0">
                <a:latin typeface="Garamond" pitchFamily="18" charset="0"/>
              </a:rPr>
              <a:t>, 1996; Smith, Oaks, &amp; Rosenberg, 1991). </a:t>
            </a:r>
          </a:p>
          <a:p>
            <a:pPr eaLnBrk="1" hangingPunct="1">
              <a:spcBef>
                <a:spcPct val="0"/>
              </a:spcBef>
              <a:defRPr/>
            </a:pPr>
            <a:endParaRPr lang="en-US" sz="2300" b="1" dirty="0" smtClean="0">
              <a:effectLst>
                <a:outerShdw blurRad="38100" dist="38100" dir="2700000" algn="tl">
                  <a:srgbClr val="000000">
                    <a:alpha val="43137"/>
                  </a:srgbClr>
                </a:outerShdw>
              </a:effectLst>
              <a:latin typeface="Garamond" pitchFamily="18" charset="0"/>
              <a:cs typeface="Arial" pitchFamily="34" charset="0"/>
            </a:endParaRPr>
          </a:p>
          <a:p>
            <a:pPr eaLnBrk="1" hangingPunct="1">
              <a:spcBef>
                <a:spcPct val="0"/>
              </a:spcBef>
              <a:defRPr/>
            </a:pPr>
            <a:r>
              <a:rPr lang="en-US" sz="2300" b="1" dirty="0" smtClean="0">
                <a:effectLst>
                  <a:outerShdw blurRad="38100" dist="38100" dir="2700000" algn="tl">
                    <a:srgbClr val="000000">
                      <a:alpha val="43137"/>
                    </a:srgbClr>
                  </a:outerShdw>
                </a:effectLst>
                <a:latin typeface="Arial" pitchFamily="34" charset="0"/>
                <a:cs typeface="Arial" pitchFamily="34" charset="0"/>
              </a:rPr>
              <a:t>Provide At-Risk Students with Wrap-Around Support</a:t>
            </a:r>
          </a:p>
          <a:p>
            <a:pPr eaLnBrk="1" hangingPunct="1">
              <a:spcBef>
                <a:spcPct val="0"/>
              </a:spcBef>
              <a:defRPr/>
            </a:pPr>
            <a:endParaRPr lang="en-US" sz="2300" b="1" dirty="0" smtClean="0">
              <a:effectLst>
                <a:outerShdw blurRad="38100" dist="38100" dir="2700000" algn="tl">
                  <a:srgbClr val="000000">
                    <a:alpha val="43137"/>
                  </a:srgbClr>
                </a:outerShdw>
              </a:effectLst>
              <a:latin typeface="Arial" pitchFamily="34" charset="0"/>
              <a:cs typeface="Arial" pitchFamily="34" charset="0"/>
            </a:endParaRPr>
          </a:p>
          <a:p>
            <a:pPr eaLnBrk="1" hangingPunct="1">
              <a:lnSpc>
                <a:spcPct val="90000"/>
              </a:lnSpc>
              <a:spcBef>
                <a:spcPts val="1157"/>
              </a:spcBef>
              <a:buFont typeface="Arial" pitchFamily="34" charset="0"/>
              <a:buChar char="•"/>
              <a:defRPr/>
            </a:pPr>
            <a:r>
              <a:rPr lang="en-US" sz="2300" b="1" dirty="0" smtClean="0">
                <a:latin typeface="Arial" pitchFamily="34" charset="0"/>
                <a:cs typeface="Arial" pitchFamily="34" charset="0"/>
              </a:rPr>
              <a:t>  Develop a Graduation Team(s) that includes administrators, teachers, advisors, counselors, social workers, and/or other relevant service providers to help identify at-risk students, assess school/student needs, develop/coordinate appropriate interventions and generate individualized support.</a:t>
            </a:r>
          </a:p>
          <a:p>
            <a:pPr eaLnBrk="1" hangingPunct="1">
              <a:lnSpc>
                <a:spcPct val="90000"/>
              </a:lnSpc>
              <a:spcBef>
                <a:spcPts val="1157"/>
              </a:spcBef>
              <a:defRPr/>
            </a:pPr>
            <a:endParaRPr lang="en-US" sz="2300" b="1" dirty="0" smtClean="0">
              <a:latin typeface="Arial" pitchFamily="34" charset="0"/>
              <a:cs typeface="Arial" pitchFamily="34" charset="0"/>
            </a:endParaRPr>
          </a:p>
          <a:p>
            <a:pPr eaLnBrk="1" hangingPunct="1">
              <a:lnSpc>
                <a:spcPct val="90000"/>
              </a:lnSpc>
              <a:buFont typeface="Arial" pitchFamily="34" charset="0"/>
              <a:buChar char="•"/>
              <a:defRPr/>
            </a:pPr>
            <a:r>
              <a:rPr lang="en-US" sz="2300" b="1" dirty="0" smtClean="0">
                <a:latin typeface="Arial" pitchFamily="34" charset="0"/>
                <a:cs typeface="Arial" pitchFamily="34" charset="0"/>
              </a:rPr>
              <a:t>  Graduation Team(s) may utilize existing school teams, such as School Leadership, Improvement, and/or Student Support.</a:t>
            </a:r>
          </a:p>
          <a:p>
            <a:pPr eaLnBrk="1" hangingPunct="1">
              <a:spcBef>
                <a:spcPct val="0"/>
              </a:spcBef>
              <a:defRPr/>
            </a:pPr>
            <a:endParaRPr lang="en-US" dirty="0" smtClean="0">
              <a:latin typeface="Garamond" pitchFamily="18" charset="0"/>
            </a:endParaRPr>
          </a:p>
        </p:txBody>
      </p:sp>
      <p:sp>
        <p:nvSpPr>
          <p:cNvPr id="56324" name="Slide Number Placeholder 3"/>
          <p:cNvSpPr>
            <a:spLocks noGrp="1"/>
          </p:cNvSpPr>
          <p:nvPr>
            <p:ph type="sldNum" sz="quarter" idx="5"/>
          </p:nvPr>
        </p:nvSpPr>
        <p:spPr>
          <a:noFill/>
        </p:spPr>
        <p:txBody>
          <a:bodyPr/>
          <a:lstStyle/>
          <a:p>
            <a:pPr defTabSz="930275"/>
            <a:fld id="{640C2089-DBF5-4810-9663-8C00F06709F7}" type="slidenum">
              <a:rPr lang="en-US" smtClean="0"/>
              <a:pPr defTabSz="930275"/>
              <a:t>41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30275"/>
            <a:fld id="{466C5DE4-27A9-467E-8CA5-0BB61DBA1C02}" type="slidenum">
              <a:rPr lang="en-US" smtClean="0"/>
              <a:pPr defTabSz="930275"/>
              <a:t>42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spcBef>
                <a:spcPct val="0"/>
              </a:spcBef>
            </a:pPr>
            <a:r>
              <a:rPr lang="en-US" i="1" smtClean="0">
                <a:latin typeface="Garamond" pitchFamily="18" charset="0"/>
              </a:rPr>
              <a:t>Implement of Early Intervention and Remediation Programs for Academically At-risk Students. </a:t>
            </a:r>
            <a:r>
              <a:rPr lang="en-US" b="1" smtClean="0">
                <a:solidFill>
                  <a:srgbClr val="FF0000"/>
                </a:solidFill>
                <a:latin typeface="Garamond" pitchFamily="18" charset="0"/>
              </a:rPr>
              <a:t>Because an individual’s academic performance has been found to significantly impact his chances for high school completion </a:t>
            </a:r>
            <a:r>
              <a:rPr lang="en-US" smtClean="0">
                <a:latin typeface="Garamond" pitchFamily="18" charset="0"/>
              </a:rPr>
              <a:t>(Alexander, Entwisle, &amp; Kabbani, 2001; Battin-Pearson et al., 2000; Bridgeland, Dilulio, &amp; Morison, 2006; Ekstrom, Goertz, Pollack, &amp; Rock, 1986; Ensminger &amp; Slusarcick, 1992; Jordan, Lara, &amp; McPartland, 1994; Rumberger, 2001; Wagner et al., 1993), </a:t>
            </a:r>
            <a:r>
              <a:rPr lang="en-US" b="1" smtClean="0">
                <a:solidFill>
                  <a:srgbClr val="FF0000"/>
                </a:solidFill>
                <a:latin typeface="Garamond" pitchFamily="18" charset="0"/>
              </a:rPr>
              <a:t>academic intervention and remediation programs designed to assist students in recovering credit, improving academic performance, and re-engaging at-risk children in school are a critical part of the dropout prevention process</a:t>
            </a:r>
            <a:r>
              <a:rPr lang="en-US" smtClean="0">
                <a:latin typeface="Garamond" pitchFamily="18" charset="0"/>
              </a:rPr>
              <a:t>. </a:t>
            </a:r>
          </a:p>
          <a:p>
            <a:pPr eaLnBrk="1" hangingPunct="1">
              <a:spcBef>
                <a:spcPct val="0"/>
              </a:spcBef>
            </a:pPr>
            <a:endParaRPr lang="en-US" smtClean="0">
              <a:latin typeface="Garamond" pitchFamily="18" charset="0"/>
            </a:endParaRPr>
          </a:p>
          <a:p>
            <a:pPr eaLnBrk="1" hangingPunct="1">
              <a:spcBef>
                <a:spcPct val="0"/>
              </a:spcBef>
            </a:pPr>
            <a:r>
              <a:rPr lang="en-US" b="1" smtClean="0">
                <a:solidFill>
                  <a:srgbClr val="FF0000"/>
                </a:solidFill>
                <a:latin typeface="Garamond" pitchFamily="18" charset="0"/>
              </a:rPr>
              <a:t>A</a:t>
            </a:r>
            <a:r>
              <a:rPr lang="en-US" b="1" smtClean="0">
                <a:latin typeface="Garamond" pitchFamily="18" charset="0"/>
              </a:rPr>
              <a:t>rrange opportunities for academically at-risk students to engage in credit recovery courses, general academic tutoring, and preparatory/remediation support sessions for both individual subject courses and state-level content area assessments. Designed to offer personalized attention and specialized instructional support at each student’s emergent learning level, these extra help opportunities, which can take place in one-on-one or small group settings during the school day, after school, on the weekend, or as part of a summer enrichment program, provide a safe environment for struggling students to learn, receive assistance and encouragement, and develop the self-confidence they need to persist in challenging courses. Most significant, however, is the power of such support structures to </a:t>
            </a:r>
            <a:r>
              <a:rPr lang="en-US" b="1" smtClean="0">
                <a:solidFill>
                  <a:srgbClr val="FF0000"/>
                </a:solidFill>
                <a:latin typeface="Garamond" pitchFamily="18" charset="0"/>
              </a:rPr>
              <a:t>offset cycles of academic frustration and enrich scholarly experiences for students who have often become discouraged about learning and dissatisfied with school</a:t>
            </a:r>
            <a:r>
              <a:rPr lang="en-US" smtClean="0">
                <a:solidFill>
                  <a:srgbClr val="FF0000"/>
                </a:solidFill>
                <a:latin typeface="Garamond" pitchFamily="18" charset="0"/>
              </a:rPr>
              <a:t> </a:t>
            </a:r>
            <a:r>
              <a:rPr lang="en-US" smtClean="0">
                <a:latin typeface="Garamond" pitchFamily="18" charset="0"/>
              </a:rPr>
              <a:t>(Belfantz &amp; Letgers, 2004).</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1256" y="1562312"/>
            <a:ext cx="5907564" cy="1078018"/>
          </a:xfrm>
        </p:spPr>
        <p:txBody>
          <a:bodyPr/>
          <a:lstStyle/>
          <a:p>
            <a:r>
              <a:rPr lang="en-US" smtClean="0"/>
              <a:t>Click to edit Master title style</a:t>
            </a:r>
            <a:endParaRPr lang="en-US"/>
          </a:p>
        </p:txBody>
      </p:sp>
      <p:sp>
        <p:nvSpPr>
          <p:cNvPr id="3" name="Subtitle 2"/>
          <p:cNvSpPr>
            <a:spLocks noGrp="1"/>
          </p:cNvSpPr>
          <p:nvPr>
            <p:ph type="subTitle" idx="1"/>
          </p:nvPr>
        </p:nvSpPr>
        <p:spPr>
          <a:xfrm>
            <a:off x="1042511" y="2849880"/>
            <a:ext cx="4865053" cy="1285240"/>
          </a:xfrm>
        </p:spPr>
        <p:txBody>
          <a:bodyPr/>
          <a:lstStyle>
            <a:lvl1pPr marL="0" indent="0" algn="ctr">
              <a:buNone/>
              <a:defRPr>
                <a:solidFill>
                  <a:schemeClr val="tx1">
                    <a:tint val="75000"/>
                  </a:schemeClr>
                </a:solidFill>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A44F795-AADE-4776-AA4E-EE118D33161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2263" y="3520440"/>
            <a:ext cx="4170045" cy="41560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62263" y="449368"/>
            <a:ext cx="4170045" cy="3017520"/>
          </a:xfrm>
        </p:spPr>
        <p:txBody>
          <a:bodyPr rtlCol="0">
            <a:normAutofit/>
          </a:bodyPr>
          <a:lstStyle>
            <a:lvl1pPr marL="0" indent="0">
              <a:buNone/>
              <a:defRPr sz="2400"/>
            </a:lvl1pPr>
            <a:lvl2pPr marL="342260" indent="0">
              <a:buNone/>
              <a:defRPr sz="2100"/>
            </a:lvl2pPr>
            <a:lvl3pPr marL="684520" indent="0">
              <a:buNone/>
              <a:defRPr sz="1800"/>
            </a:lvl3pPr>
            <a:lvl4pPr marL="1026780" indent="0">
              <a:buNone/>
              <a:defRPr sz="1500"/>
            </a:lvl4pPr>
            <a:lvl5pPr marL="1369040" indent="0">
              <a:buNone/>
              <a:defRPr sz="1500"/>
            </a:lvl5pPr>
            <a:lvl6pPr marL="1711300" indent="0">
              <a:buNone/>
              <a:defRPr sz="1500"/>
            </a:lvl6pPr>
            <a:lvl7pPr marL="2053560" indent="0">
              <a:buNone/>
              <a:defRPr sz="1500"/>
            </a:lvl7pPr>
            <a:lvl8pPr marL="2395819" indent="0">
              <a:buNone/>
              <a:defRPr sz="1500"/>
            </a:lvl8pPr>
            <a:lvl9pPr marL="2738079"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362263" y="3936048"/>
            <a:ext cx="4170045" cy="590232"/>
          </a:xfrm>
        </p:spPr>
        <p:txBody>
          <a:bodyPr/>
          <a:lstStyle>
            <a:lvl1pPr marL="0" indent="0">
              <a:buNone/>
              <a:defRPr sz="1000"/>
            </a:lvl1pPr>
            <a:lvl2pPr marL="342260" indent="0">
              <a:buNone/>
              <a:defRPr sz="900"/>
            </a:lvl2pPr>
            <a:lvl3pPr marL="684520" indent="0">
              <a:buNone/>
              <a:defRPr sz="700"/>
            </a:lvl3pPr>
            <a:lvl4pPr marL="1026780" indent="0">
              <a:buNone/>
              <a:defRPr sz="700"/>
            </a:lvl4pPr>
            <a:lvl5pPr marL="1369040" indent="0">
              <a:buNone/>
              <a:defRPr sz="700"/>
            </a:lvl5pPr>
            <a:lvl6pPr marL="1711300" indent="0">
              <a:buNone/>
              <a:defRPr sz="700"/>
            </a:lvl6pPr>
            <a:lvl7pPr marL="2053560" indent="0">
              <a:buNone/>
              <a:defRPr sz="700"/>
            </a:lvl7pPr>
            <a:lvl8pPr marL="2395819" indent="0">
              <a:buNone/>
              <a:defRPr sz="700"/>
            </a:lvl8pPr>
            <a:lvl9pPr marL="2738079"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23DB69CA-37DC-4050-AF48-71111F2E92B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A27A1494-604B-4A30-97A3-3190217B41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8804" y="201402"/>
            <a:ext cx="1563767" cy="42911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7504" y="201402"/>
            <a:ext cx="4575466" cy="42911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86ACC3F-0EE3-4DD0-BAD2-98E912F1DA4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5" name="Footer Placeholder 4"/>
          <p:cNvSpPr>
            <a:spLocks noGrp="1"/>
          </p:cNvSpPr>
          <p:nvPr>
            <p:ph type="ftr" sz="quarter" idx="11"/>
          </p:nvPr>
        </p:nvSpPr>
        <p:spPr>
          <a:xfrm>
            <a:off x="1722438" y="4660900"/>
            <a:ext cx="3276600" cy="268288"/>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4DA50C-13E9-4569-B2B6-672F1C21637C}"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6" name="Subtitle 2"/>
          <p:cNvSpPr txBox="1">
            <a:spLocks/>
          </p:cNvSpPr>
          <p:nvPr userDrawn="1"/>
        </p:nvSpPr>
        <p:spPr bwMode="auto">
          <a:xfrm>
            <a:off x="0" y="4694238"/>
            <a:ext cx="6950075" cy="334962"/>
          </a:xfrm>
          <a:prstGeom prst="rect">
            <a:avLst/>
          </a:prstGeom>
          <a:noFill/>
          <a:ln>
            <a:noFill/>
          </a:ln>
          <a:extLst>
            <a:ext uri="{909E8E84-426E-40DD-AFC4-6F175D3DCCD1}"/>
            <a:ext uri="{91240B29-F687-4F45-9708-019B960494DF}"/>
          </a:extLst>
        </p:spPr>
        <p:txBody>
          <a:bodyPr lIns="68452" tIns="34226" rIns="68452" bIns="3422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defRPr/>
            </a:pPr>
            <a:r>
              <a:rPr lang="en-US" sz="1800" i="1" baseline="30000">
                <a:solidFill>
                  <a:srgbClr val="898989"/>
                </a:solidFill>
                <a:cs typeface="Arial" charset="0"/>
              </a:rPr>
              <a:t>“We will lead the nation in improving student achievement.” </a:t>
            </a:r>
          </a:p>
        </p:txBody>
      </p:sp>
      <p:sp>
        <p:nvSpPr>
          <p:cNvPr id="4" name="Title 1"/>
          <p:cNvSpPr>
            <a:spLocks noGrp="1"/>
          </p:cNvSpPr>
          <p:nvPr>
            <p:ph type="ctrTitle"/>
          </p:nvPr>
        </p:nvSpPr>
        <p:spPr>
          <a:xfrm>
            <a:off x="405421" y="558800"/>
            <a:ext cx="6081316" cy="493823"/>
          </a:xfrm>
          <a:prstGeom prst="rect">
            <a:avLst/>
          </a:prstGeom>
          <a:ln>
            <a:solidFill>
              <a:schemeClr val="bg1"/>
            </a:solidFill>
          </a:ln>
        </p:spPr>
        <p:txBody>
          <a:bodyPr/>
          <a:lstStyle>
            <a:lvl1pPr algn="ctr">
              <a:defRPr sz="2700">
                <a:solidFill>
                  <a:srgbClr val="1467B2"/>
                </a:solidFill>
                <a:latin typeface="Arial" pitchFamily="34" charset="0"/>
                <a:cs typeface="Arial"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405421" y="1117600"/>
            <a:ext cx="6081316" cy="2123440"/>
          </a:xfrm>
          <a:prstGeom prst="rect">
            <a:avLst/>
          </a:prstGeom>
          <a:solidFill>
            <a:schemeClr val="bg1"/>
          </a:solidFill>
          <a:ln>
            <a:solidFill>
              <a:schemeClr val="bg1"/>
            </a:solidFill>
          </a:ln>
        </p:spPr>
        <p:txBody>
          <a:bodyPr/>
          <a:lstStyle>
            <a:lvl1pPr marL="173507" indent="-173507" algn="l">
              <a:buClr>
                <a:srgbClr val="8DB43D"/>
              </a:buClr>
              <a:buFont typeface="Arial"/>
              <a:buChar char="•"/>
              <a:defRPr sz="1800">
                <a:solidFill>
                  <a:schemeClr val="tx1">
                    <a:lumMod val="75000"/>
                    <a:lumOff val="25000"/>
                  </a:schemeClr>
                </a:solidFill>
                <a:latin typeface="Arial" pitchFamily="34" charset="0"/>
                <a:cs typeface="Arial" pitchFamily="34" charset="0"/>
              </a:defRPr>
            </a:lvl1pPr>
            <a:lvl2pPr marL="342260" indent="0" algn="ctr">
              <a:buNone/>
              <a:defRPr>
                <a:solidFill>
                  <a:schemeClr val="tx1">
                    <a:tint val="75000"/>
                  </a:schemeClr>
                </a:solidFill>
              </a:defRPr>
            </a:lvl2pPr>
            <a:lvl3pPr marL="684520" indent="0" algn="ctr">
              <a:buNone/>
              <a:defRPr>
                <a:solidFill>
                  <a:schemeClr val="tx1">
                    <a:tint val="75000"/>
                  </a:schemeClr>
                </a:solidFill>
              </a:defRPr>
            </a:lvl3pPr>
            <a:lvl4pPr marL="1026780" indent="0" algn="ctr">
              <a:buNone/>
              <a:defRPr>
                <a:solidFill>
                  <a:schemeClr val="tx1">
                    <a:tint val="75000"/>
                  </a:schemeClr>
                </a:solidFill>
              </a:defRPr>
            </a:lvl4pPr>
            <a:lvl5pPr marL="1369040" indent="0" algn="ctr">
              <a:buNone/>
              <a:defRPr>
                <a:solidFill>
                  <a:schemeClr val="tx1">
                    <a:tint val="75000"/>
                  </a:schemeClr>
                </a:solidFill>
              </a:defRPr>
            </a:lvl5pPr>
            <a:lvl6pPr marL="1711300" indent="0" algn="ctr">
              <a:buNone/>
              <a:defRPr>
                <a:solidFill>
                  <a:schemeClr val="tx1">
                    <a:tint val="75000"/>
                  </a:schemeClr>
                </a:solidFill>
              </a:defRPr>
            </a:lvl6pPr>
            <a:lvl7pPr marL="2053560" indent="0" algn="ctr">
              <a:buNone/>
              <a:defRPr>
                <a:solidFill>
                  <a:schemeClr val="tx1">
                    <a:tint val="75000"/>
                  </a:schemeClr>
                </a:solidFill>
              </a:defRPr>
            </a:lvl7pPr>
            <a:lvl8pPr marL="2395819" indent="0" algn="ctr">
              <a:buNone/>
              <a:defRPr>
                <a:solidFill>
                  <a:schemeClr val="tx1">
                    <a:tint val="75000"/>
                  </a:schemeClr>
                </a:solidFill>
              </a:defRPr>
            </a:lvl8pPr>
            <a:lvl9pPr marL="2738079"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347504" y="1173480"/>
            <a:ext cx="6255068" cy="3188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DF5248E-7124-462E-9F60-D69E1E297C4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srcRect/>
          <a:stretch>
            <a:fillRect/>
          </a:stretch>
        </p:blipFill>
        <p:spPr bwMode="auto">
          <a:xfrm>
            <a:off x="0" y="-128588"/>
            <a:ext cx="6950075" cy="5229226"/>
          </a:xfrm>
          <a:prstGeom prst="rect">
            <a:avLst/>
          </a:prstGeom>
          <a:noFill/>
          <a:ln w="9525">
            <a:noFill/>
            <a:miter lim="800000"/>
            <a:headEnd/>
            <a:tailEnd/>
          </a:ln>
        </p:spPr>
      </p:pic>
      <p:sp>
        <p:nvSpPr>
          <p:cNvPr id="5" name="TextBox 4"/>
          <p:cNvSpPr txBox="1"/>
          <p:nvPr userDrawn="1"/>
        </p:nvSpPr>
        <p:spPr>
          <a:xfrm>
            <a:off x="1139825" y="4370388"/>
            <a:ext cx="2524125" cy="461962"/>
          </a:xfrm>
          <a:prstGeom prst="rect">
            <a:avLst/>
          </a:prstGeom>
          <a:noFill/>
        </p:spPr>
        <p:txBody>
          <a:bodyPr>
            <a:spAutoFit/>
          </a:bodyPr>
          <a:lstStyle/>
          <a:p>
            <a:pPr>
              <a:defRPr/>
            </a:pPr>
            <a:r>
              <a:rPr lang="en-US" sz="800" b="1" dirty="0">
                <a:solidFill>
                  <a:srgbClr val="B39D35"/>
                </a:solidFill>
              </a:rPr>
              <a:t>Dr. John D. Barge, State School Superintendent</a:t>
            </a:r>
          </a:p>
          <a:p>
            <a:pPr>
              <a:defRPr/>
            </a:pPr>
            <a:r>
              <a:rPr lang="en-US" sz="800" i="1" dirty="0">
                <a:solidFill>
                  <a:srgbClr val="B39D35"/>
                </a:solidFill>
              </a:rPr>
              <a:t>“Making Education Work for All Georgians”</a:t>
            </a:r>
          </a:p>
          <a:p>
            <a:pPr>
              <a:defRPr/>
            </a:pPr>
            <a:r>
              <a:rPr lang="en-US" sz="800" dirty="0">
                <a:solidFill>
                  <a:srgbClr val="B39D35"/>
                </a:solidFill>
              </a:rPr>
              <a:t>www.gadoe.org</a:t>
            </a:r>
          </a:p>
        </p:txBody>
      </p:sp>
      <p:pic>
        <p:nvPicPr>
          <p:cNvPr id="6" name="Picture 13" descr="DOE-LOGO-single-layer-gold.gif"/>
          <p:cNvPicPr>
            <a:picLocks noChangeAspect="1"/>
          </p:cNvPicPr>
          <p:nvPr userDrawn="1"/>
        </p:nvPicPr>
        <p:blipFill>
          <a:blip r:embed="rId3" cstate="print"/>
          <a:srcRect/>
          <a:stretch>
            <a:fillRect/>
          </a:stretch>
        </p:blipFill>
        <p:spPr bwMode="auto">
          <a:xfrm>
            <a:off x="615950" y="4325938"/>
            <a:ext cx="550863" cy="552450"/>
          </a:xfrm>
          <a:prstGeom prst="rect">
            <a:avLst/>
          </a:prstGeom>
          <a:noFill/>
          <a:ln w="9525">
            <a:noFill/>
            <a:miter lim="800000"/>
            <a:headEnd/>
            <a:tailEnd/>
          </a:ln>
        </p:spPr>
      </p:pic>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347504" y="1173480"/>
            <a:ext cx="6255068" cy="31889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6C8E41B0-583C-4BA0-BF76-F8979262A57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008" y="3231727"/>
            <a:ext cx="5907564" cy="99885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9008" y="2131590"/>
            <a:ext cx="5907564" cy="1100137"/>
          </a:xfrm>
        </p:spPr>
        <p:txBody>
          <a:bodyPr anchor="b"/>
          <a:lstStyle>
            <a:lvl1pPr marL="0" indent="0">
              <a:buNone/>
              <a:defRPr sz="1500">
                <a:solidFill>
                  <a:schemeClr val="tx1">
                    <a:tint val="75000"/>
                  </a:schemeClr>
                </a:solidFill>
              </a:defRPr>
            </a:lvl1pPr>
            <a:lvl2pPr marL="342260" indent="0">
              <a:buNone/>
              <a:defRPr sz="1300">
                <a:solidFill>
                  <a:schemeClr val="tx1">
                    <a:tint val="75000"/>
                  </a:schemeClr>
                </a:solidFill>
              </a:defRPr>
            </a:lvl2pPr>
            <a:lvl3pPr marL="684520" indent="0">
              <a:buNone/>
              <a:defRPr sz="1200">
                <a:solidFill>
                  <a:schemeClr val="tx1">
                    <a:tint val="75000"/>
                  </a:schemeClr>
                </a:solidFill>
              </a:defRPr>
            </a:lvl3pPr>
            <a:lvl4pPr marL="1026780" indent="0">
              <a:buNone/>
              <a:defRPr sz="1000">
                <a:solidFill>
                  <a:schemeClr val="tx1">
                    <a:tint val="75000"/>
                  </a:schemeClr>
                </a:solidFill>
              </a:defRPr>
            </a:lvl4pPr>
            <a:lvl5pPr marL="1369040" indent="0">
              <a:buNone/>
              <a:defRPr sz="1000">
                <a:solidFill>
                  <a:schemeClr val="tx1">
                    <a:tint val="75000"/>
                  </a:schemeClr>
                </a:solidFill>
              </a:defRPr>
            </a:lvl5pPr>
            <a:lvl6pPr marL="1711300" indent="0">
              <a:buNone/>
              <a:defRPr sz="1000">
                <a:solidFill>
                  <a:schemeClr val="tx1">
                    <a:tint val="75000"/>
                  </a:schemeClr>
                </a:solidFill>
              </a:defRPr>
            </a:lvl6pPr>
            <a:lvl7pPr marL="2053560" indent="0">
              <a:buNone/>
              <a:defRPr sz="1000">
                <a:solidFill>
                  <a:schemeClr val="tx1">
                    <a:tint val="75000"/>
                  </a:schemeClr>
                </a:solidFill>
              </a:defRPr>
            </a:lvl7pPr>
            <a:lvl8pPr marL="2395819" indent="0">
              <a:buNone/>
              <a:defRPr sz="1000">
                <a:solidFill>
                  <a:schemeClr val="tx1">
                    <a:tint val="75000"/>
                  </a:schemeClr>
                </a:solidFill>
              </a:defRPr>
            </a:lvl8pPr>
            <a:lvl9pPr marL="2738079" indent="0">
              <a:buNone/>
              <a:defRPr sz="1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8B1DD67-15CB-4A71-A771-60FA8F424F2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7504" y="1173480"/>
            <a:ext cx="3069616" cy="331904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32955" y="1173480"/>
            <a:ext cx="3069616" cy="331904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90D9464-A7EC-411E-B14A-29AB6A3DC0A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7504" y="1125749"/>
            <a:ext cx="3070823" cy="469159"/>
          </a:xfrm>
        </p:spPr>
        <p:txBody>
          <a:bodyPr anchor="b"/>
          <a:lstStyle>
            <a:lvl1pPr marL="0" indent="0">
              <a:buNone/>
              <a:defRPr sz="1800" b="1"/>
            </a:lvl1pPr>
            <a:lvl2pPr marL="342260" indent="0">
              <a:buNone/>
              <a:defRPr sz="1500" b="1"/>
            </a:lvl2pPr>
            <a:lvl3pPr marL="684520" indent="0">
              <a:buNone/>
              <a:defRPr sz="1300" b="1"/>
            </a:lvl3pPr>
            <a:lvl4pPr marL="1026780" indent="0">
              <a:buNone/>
              <a:defRPr sz="1200" b="1"/>
            </a:lvl4pPr>
            <a:lvl5pPr marL="1369040" indent="0">
              <a:buNone/>
              <a:defRPr sz="1200" b="1"/>
            </a:lvl5pPr>
            <a:lvl6pPr marL="1711300" indent="0">
              <a:buNone/>
              <a:defRPr sz="1200" b="1"/>
            </a:lvl6pPr>
            <a:lvl7pPr marL="2053560" indent="0">
              <a:buNone/>
              <a:defRPr sz="1200" b="1"/>
            </a:lvl7pPr>
            <a:lvl8pPr marL="2395819" indent="0">
              <a:buNone/>
              <a:defRPr sz="1200" b="1"/>
            </a:lvl8pPr>
            <a:lvl9pPr marL="273807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7504" y="1594908"/>
            <a:ext cx="3070823" cy="289761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530542" y="1125749"/>
            <a:ext cx="3072030" cy="469159"/>
          </a:xfrm>
        </p:spPr>
        <p:txBody>
          <a:bodyPr anchor="b"/>
          <a:lstStyle>
            <a:lvl1pPr marL="0" indent="0">
              <a:buNone/>
              <a:defRPr sz="1800" b="1"/>
            </a:lvl1pPr>
            <a:lvl2pPr marL="342260" indent="0">
              <a:buNone/>
              <a:defRPr sz="1500" b="1"/>
            </a:lvl2pPr>
            <a:lvl3pPr marL="684520" indent="0">
              <a:buNone/>
              <a:defRPr sz="1300" b="1"/>
            </a:lvl3pPr>
            <a:lvl4pPr marL="1026780" indent="0">
              <a:buNone/>
              <a:defRPr sz="1200" b="1"/>
            </a:lvl4pPr>
            <a:lvl5pPr marL="1369040" indent="0">
              <a:buNone/>
              <a:defRPr sz="1200" b="1"/>
            </a:lvl5pPr>
            <a:lvl6pPr marL="1711300" indent="0">
              <a:buNone/>
              <a:defRPr sz="1200" b="1"/>
            </a:lvl6pPr>
            <a:lvl7pPr marL="2053560" indent="0">
              <a:buNone/>
              <a:defRPr sz="1200" b="1"/>
            </a:lvl7pPr>
            <a:lvl8pPr marL="2395819" indent="0">
              <a:buNone/>
              <a:defRPr sz="1200" b="1"/>
            </a:lvl8pPr>
            <a:lvl9pPr marL="273807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530542" y="1594908"/>
            <a:ext cx="3072030" cy="289761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3E7D5883-1486-4A5E-AA67-E90B8900D82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E81D027E-45E9-4897-82CF-814C58F7446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8E041C6D-B6DC-410D-B858-78F1927EF45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504" y="200237"/>
            <a:ext cx="2286527" cy="85217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717286" y="200237"/>
            <a:ext cx="3885285" cy="429228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7504" y="1052407"/>
            <a:ext cx="2286527" cy="3440113"/>
          </a:xfrm>
        </p:spPr>
        <p:txBody>
          <a:bodyPr/>
          <a:lstStyle>
            <a:lvl1pPr marL="0" indent="0">
              <a:buNone/>
              <a:defRPr sz="1000"/>
            </a:lvl1pPr>
            <a:lvl2pPr marL="342260" indent="0">
              <a:buNone/>
              <a:defRPr sz="900"/>
            </a:lvl2pPr>
            <a:lvl3pPr marL="684520" indent="0">
              <a:buNone/>
              <a:defRPr sz="700"/>
            </a:lvl3pPr>
            <a:lvl4pPr marL="1026780" indent="0">
              <a:buNone/>
              <a:defRPr sz="700"/>
            </a:lvl4pPr>
            <a:lvl5pPr marL="1369040" indent="0">
              <a:buNone/>
              <a:defRPr sz="700"/>
            </a:lvl5pPr>
            <a:lvl6pPr marL="1711300" indent="0">
              <a:buNone/>
              <a:defRPr sz="700"/>
            </a:lvl6pPr>
            <a:lvl7pPr marL="2053560" indent="0">
              <a:buNone/>
              <a:defRPr sz="700"/>
            </a:lvl7pPr>
            <a:lvl8pPr marL="2395819" indent="0">
              <a:buNone/>
              <a:defRPr sz="700"/>
            </a:lvl8pPr>
            <a:lvl9pPr marL="2738079"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3/28/2011</a:t>
            </a: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B936B6D-DE57-40A7-A1CE-C69FF723B55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GaDOE PPT Logo Background.tif"/>
          <p:cNvPicPr>
            <a:picLocks noChangeAspect="1"/>
          </p:cNvPicPr>
          <p:nvPr/>
        </p:nvPicPr>
        <p:blipFill>
          <a:blip r:embed="rId16" cstate="print"/>
          <a:srcRect/>
          <a:stretch>
            <a:fillRect/>
          </a:stretch>
        </p:blipFill>
        <p:spPr bwMode="auto">
          <a:xfrm>
            <a:off x="0" y="-200025"/>
            <a:ext cx="6950075" cy="5229225"/>
          </a:xfrm>
          <a:prstGeom prst="rect">
            <a:avLst/>
          </a:prstGeom>
          <a:noFill/>
          <a:ln w="9525">
            <a:noFill/>
            <a:miter lim="800000"/>
            <a:headEnd/>
            <a:tailEnd/>
          </a:ln>
        </p:spPr>
      </p:pic>
      <p:sp>
        <p:nvSpPr>
          <p:cNvPr id="1027" name="Title Placeholder 1"/>
          <p:cNvSpPr>
            <a:spLocks noGrp="1"/>
          </p:cNvSpPr>
          <p:nvPr>
            <p:ph type="title"/>
          </p:nvPr>
        </p:nvSpPr>
        <p:spPr bwMode="auto">
          <a:xfrm>
            <a:off x="347663" y="201613"/>
            <a:ext cx="6254750" cy="838200"/>
          </a:xfrm>
          <a:prstGeom prst="rect">
            <a:avLst/>
          </a:prstGeom>
          <a:noFill/>
          <a:ln w="9525">
            <a:noFill/>
            <a:miter lim="800000"/>
            <a:headEnd/>
            <a:tailEnd/>
          </a:ln>
        </p:spPr>
        <p:txBody>
          <a:bodyPr vert="horz" wrap="square" lIns="68452" tIns="34226" rIns="68452" bIns="34226"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347663" y="1173163"/>
            <a:ext cx="6254750" cy="3208337"/>
          </a:xfrm>
          <a:prstGeom prst="rect">
            <a:avLst/>
          </a:prstGeom>
          <a:noFill/>
          <a:ln w="9525">
            <a:noFill/>
            <a:miter lim="800000"/>
            <a:headEnd/>
            <a:tailEnd/>
          </a:ln>
        </p:spPr>
        <p:txBody>
          <a:bodyPr vert="horz" wrap="square" lIns="68452" tIns="34226" rIns="68452" bIns="342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270500" y="4660900"/>
            <a:ext cx="811213" cy="268288"/>
          </a:xfrm>
          <a:prstGeom prst="rect">
            <a:avLst/>
          </a:prstGeom>
        </p:spPr>
        <p:txBody>
          <a:bodyPr vert="horz" lIns="68452" tIns="34226" rIns="68452" bIns="34226" rtlCol="0" anchor="ctr"/>
          <a:lstStyle>
            <a:lvl1pPr algn="r">
              <a:defRPr sz="900">
                <a:solidFill>
                  <a:schemeClr val="tx1"/>
                </a:solidFill>
              </a:defRPr>
            </a:lvl1pPr>
          </a:lstStyle>
          <a:p>
            <a:pPr>
              <a:defRPr/>
            </a:pPr>
            <a:r>
              <a:rPr lang="en-US" smtClean="0"/>
              <a:t>3/28/2011</a:t>
            </a:r>
            <a:endParaRPr lang="en-US" dirty="0"/>
          </a:p>
        </p:txBody>
      </p:sp>
      <p:sp>
        <p:nvSpPr>
          <p:cNvPr id="6" name="Slide Number Placeholder 5"/>
          <p:cNvSpPr>
            <a:spLocks noGrp="1"/>
          </p:cNvSpPr>
          <p:nvPr>
            <p:ph type="sldNum" sz="quarter" idx="4"/>
          </p:nvPr>
        </p:nvSpPr>
        <p:spPr>
          <a:xfrm>
            <a:off x="6138863" y="4660900"/>
            <a:ext cx="463550" cy="268288"/>
          </a:xfrm>
          <a:prstGeom prst="rect">
            <a:avLst/>
          </a:prstGeom>
        </p:spPr>
        <p:txBody>
          <a:bodyPr vert="horz" lIns="68452" tIns="34226" rIns="68452" bIns="34226" rtlCol="0" anchor="ctr"/>
          <a:lstStyle>
            <a:lvl1pPr algn="r">
              <a:defRPr sz="900">
                <a:solidFill>
                  <a:schemeClr val="tx1"/>
                </a:solidFill>
              </a:defRPr>
            </a:lvl1pPr>
          </a:lstStyle>
          <a:p>
            <a:pPr>
              <a:defRPr/>
            </a:pPr>
            <a:fld id="{72071EE1-F09A-4AC0-849C-59E4508415CB}" type="slidenum">
              <a:rPr lang="en-US"/>
              <a:pPr>
                <a:defRPr/>
              </a:pPr>
              <a:t>‹#›</a:t>
            </a:fld>
            <a:endParaRPr lang="en-US" dirty="0"/>
          </a:p>
        </p:txBody>
      </p:sp>
      <p:sp>
        <p:nvSpPr>
          <p:cNvPr id="9" name="TextBox 8"/>
          <p:cNvSpPr txBox="1"/>
          <p:nvPr/>
        </p:nvSpPr>
        <p:spPr>
          <a:xfrm>
            <a:off x="1139825" y="4370388"/>
            <a:ext cx="2524125" cy="461962"/>
          </a:xfrm>
          <a:prstGeom prst="rect">
            <a:avLst/>
          </a:prstGeom>
          <a:noFill/>
        </p:spPr>
        <p:txBody>
          <a:bodyPr>
            <a:spAutoFit/>
          </a:bodyPr>
          <a:lstStyle/>
          <a:p>
            <a:pPr>
              <a:defRPr/>
            </a:pPr>
            <a:r>
              <a:rPr lang="en-US" sz="800" b="1" dirty="0">
                <a:solidFill>
                  <a:srgbClr val="B39D35"/>
                </a:solidFill>
              </a:rPr>
              <a:t>Dr. John D. Barge, State School Superintendent</a:t>
            </a:r>
          </a:p>
          <a:p>
            <a:pPr>
              <a:defRPr/>
            </a:pPr>
            <a:r>
              <a:rPr lang="en-US" sz="800" i="1" dirty="0">
                <a:solidFill>
                  <a:srgbClr val="B39D35"/>
                </a:solidFill>
              </a:rPr>
              <a:t>“Making Education Work for All Georgians”</a:t>
            </a:r>
          </a:p>
          <a:p>
            <a:pPr>
              <a:defRPr/>
            </a:pPr>
            <a:r>
              <a:rPr lang="en-US" sz="800" dirty="0">
                <a:solidFill>
                  <a:srgbClr val="B39D35"/>
                </a:solidFill>
              </a:rPr>
              <a:t>www.gadoe.org</a:t>
            </a:r>
          </a:p>
        </p:txBody>
      </p:sp>
      <p:pic>
        <p:nvPicPr>
          <p:cNvPr id="1032" name="Picture 9" descr="DOE-LOGO-single-layer-gold.gif"/>
          <p:cNvPicPr>
            <a:picLocks noChangeAspect="1"/>
          </p:cNvPicPr>
          <p:nvPr/>
        </p:nvPicPr>
        <p:blipFill>
          <a:blip r:embed="rId17" cstate="print"/>
          <a:srcRect/>
          <a:stretch>
            <a:fillRect/>
          </a:stretch>
        </p:blipFill>
        <p:spPr bwMode="auto">
          <a:xfrm>
            <a:off x="615950" y="4325938"/>
            <a:ext cx="550863" cy="5524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43" r:id="rId1"/>
    <p:sldLayoutId id="2147487044" r:id="rId2"/>
    <p:sldLayoutId id="2147487054" r:id="rId3"/>
    <p:sldLayoutId id="2147487045" r:id="rId4"/>
    <p:sldLayoutId id="2147487046" r:id="rId5"/>
    <p:sldLayoutId id="2147487047" r:id="rId6"/>
    <p:sldLayoutId id="2147487048" r:id="rId7"/>
    <p:sldLayoutId id="2147487049" r:id="rId8"/>
    <p:sldLayoutId id="2147487050" r:id="rId9"/>
    <p:sldLayoutId id="2147487051" r:id="rId10"/>
    <p:sldLayoutId id="2147487052" r:id="rId11"/>
    <p:sldLayoutId id="2147487053" r:id="rId12"/>
    <p:sldLayoutId id="2147487055" r:id="rId13"/>
    <p:sldLayoutId id="2147487056" r:id="rId14"/>
  </p:sldLayoutIdLst>
  <p:hf hdr="0" ftr="0" dt="0"/>
  <p:txStyles>
    <p:titleStyle>
      <a:lvl1pPr algn="ctr" defTabSz="684213" rtl="0" eaLnBrk="0" fontAlgn="base" hangingPunct="0">
        <a:spcBef>
          <a:spcPct val="0"/>
        </a:spcBef>
        <a:spcAft>
          <a:spcPct val="0"/>
        </a:spcAft>
        <a:defRPr sz="3300" b="1" kern="1200">
          <a:solidFill>
            <a:schemeClr val="tx1"/>
          </a:solidFill>
          <a:latin typeface="+mj-lt"/>
          <a:ea typeface="+mj-ea"/>
          <a:cs typeface="+mj-cs"/>
        </a:defRPr>
      </a:lvl1pPr>
      <a:lvl2pPr algn="ctr" defTabSz="684213" rtl="0" eaLnBrk="0" fontAlgn="base" hangingPunct="0">
        <a:spcBef>
          <a:spcPct val="0"/>
        </a:spcBef>
        <a:spcAft>
          <a:spcPct val="0"/>
        </a:spcAft>
        <a:defRPr sz="3300" b="1">
          <a:solidFill>
            <a:schemeClr val="tx1"/>
          </a:solidFill>
          <a:latin typeface="Calibri" pitchFamily="34" charset="0"/>
        </a:defRPr>
      </a:lvl2pPr>
      <a:lvl3pPr algn="ctr" defTabSz="684213" rtl="0" eaLnBrk="0" fontAlgn="base" hangingPunct="0">
        <a:spcBef>
          <a:spcPct val="0"/>
        </a:spcBef>
        <a:spcAft>
          <a:spcPct val="0"/>
        </a:spcAft>
        <a:defRPr sz="3300" b="1">
          <a:solidFill>
            <a:schemeClr val="tx1"/>
          </a:solidFill>
          <a:latin typeface="Calibri" pitchFamily="34" charset="0"/>
        </a:defRPr>
      </a:lvl3pPr>
      <a:lvl4pPr algn="ctr" defTabSz="684213" rtl="0" eaLnBrk="0" fontAlgn="base" hangingPunct="0">
        <a:spcBef>
          <a:spcPct val="0"/>
        </a:spcBef>
        <a:spcAft>
          <a:spcPct val="0"/>
        </a:spcAft>
        <a:defRPr sz="3300" b="1">
          <a:solidFill>
            <a:schemeClr val="tx1"/>
          </a:solidFill>
          <a:latin typeface="Calibri" pitchFamily="34" charset="0"/>
        </a:defRPr>
      </a:lvl4pPr>
      <a:lvl5pPr algn="ctr" defTabSz="684213" rtl="0" eaLnBrk="0" fontAlgn="base" hangingPunct="0">
        <a:spcBef>
          <a:spcPct val="0"/>
        </a:spcBef>
        <a:spcAft>
          <a:spcPct val="0"/>
        </a:spcAft>
        <a:defRPr sz="3300" b="1">
          <a:solidFill>
            <a:schemeClr val="tx1"/>
          </a:solidFill>
          <a:latin typeface="Calibri" pitchFamily="34" charset="0"/>
        </a:defRPr>
      </a:lvl5pPr>
      <a:lvl6pPr marL="457200" algn="ctr" defTabSz="684213" rtl="0" fontAlgn="base">
        <a:spcBef>
          <a:spcPct val="0"/>
        </a:spcBef>
        <a:spcAft>
          <a:spcPct val="0"/>
        </a:spcAft>
        <a:defRPr sz="3300" b="1">
          <a:solidFill>
            <a:schemeClr val="tx1"/>
          </a:solidFill>
          <a:latin typeface="Calibri" pitchFamily="34" charset="0"/>
        </a:defRPr>
      </a:lvl6pPr>
      <a:lvl7pPr marL="914400" algn="ctr" defTabSz="684213" rtl="0" fontAlgn="base">
        <a:spcBef>
          <a:spcPct val="0"/>
        </a:spcBef>
        <a:spcAft>
          <a:spcPct val="0"/>
        </a:spcAft>
        <a:defRPr sz="3300" b="1">
          <a:solidFill>
            <a:schemeClr val="tx1"/>
          </a:solidFill>
          <a:latin typeface="Calibri" pitchFamily="34" charset="0"/>
        </a:defRPr>
      </a:lvl7pPr>
      <a:lvl8pPr marL="1371600" algn="ctr" defTabSz="684213" rtl="0" fontAlgn="base">
        <a:spcBef>
          <a:spcPct val="0"/>
        </a:spcBef>
        <a:spcAft>
          <a:spcPct val="0"/>
        </a:spcAft>
        <a:defRPr sz="3300" b="1">
          <a:solidFill>
            <a:schemeClr val="tx1"/>
          </a:solidFill>
          <a:latin typeface="Calibri" pitchFamily="34" charset="0"/>
        </a:defRPr>
      </a:lvl8pPr>
      <a:lvl9pPr marL="1828800" algn="ctr" defTabSz="684213" rtl="0" fontAlgn="base">
        <a:spcBef>
          <a:spcPct val="0"/>
        </a:spcBef>
        <a:spcAft>
          <a:spcPct val="0"/>
        </a:spcAft>
        <a:defRPr sz="3300" b="1">
          <a:solidFill>
            <a:schemeClr val="tx1"/>
          </a:solidFill>
          <a:latin typeface="Calibri" pitchFamily="34" charset="0"/>
        </a:defRPr>
      </a:lvl9pPr>
    </p:titleStyle>
    <p:bodyStyle>
      <a:lvl1pPr marL="255588" indent="-255588" algn="l" defTabSz="6842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5625" indent="-212725" algn="l" defTabSz="684213"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4075" indent="-169863" algn="l" defTabSz="684213"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196975" indent="-169863" algn="l" defTabSz="684213"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39875" indent="-169863" algn="l" defTabSz="684213"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2430" indent="-171130" algn="l" defTabSz="68452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4689" indent="-171130" algn="l" defTabSz="68452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6949" indent="-171130" algn="l" defTabSz="68452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9209" indent="-171130" algn="l" defTabSz="68452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4520" rtl="0" eaLnBrk="1" latinLnBrk="0" hangingPunct="1">
        <a:defRPr sz="1300" kern="1200">
          <a:solidFill>
            <a:schemeClr val="tx1"/>
          </a:solidFill>
          <a:latin typeface="+mn-lt"/>
          <a:ea typeface="+mn-ea"/>
          <a:cs typeface="+mn-cs"/>
        </a:defRPr>
      </a:lvl1pPr>
      <a:lvl2pPr marL="342260" algn="l" defTabSz="684520" rtl="0" eaLnBrk="1" latinLnBrk="0" hangingPunct="1">
        <a:defRPr sz="1300" kern="1200">
          <a:solidFill>
            <a:schemeClr val="tx1"/>
          </a:solidFill>
          <a:latin typeface="+mn-lt"/>
          <a:ea typeface="+mn-ea"/>
          <a:cs typeface="+mn-cs"/>
        </a:defRPr>
      </a:lvl2pPr>
      <a:lvl3pPr marL="684520" algn="l" defTabSz="684520" rtl="0" eaLnBrk="1" latinLnBrk="0" hangingPunct="1">
        <a:defRPr sz="1300" kern="1200">
          <a:solidFill>
            <a:schemeClr val="tx1"/>
          </a:solidFill>
          <a:latin typeface="+mn-lt"/>
          <a:ea typeface="+mn-ea"/>
          <a:cs typeface="+mn-cs"/>
        </a:defRPr>
      </a:lvl3pPr>
      <a:lvl4pPr marL="1026780" algn="l" defTabSz="684520" rtl="0" eaLnBrk="1" latinLnBrk="0" hangingPunct="1">
        <a:defRPr sz="1300" kern="1200">
          <a:solidFill>
            <a:schemeClr val="tx1"/>
          </a:solidFill>
          <a:latin typeface="+mn-lt"/>
          <a:ea typeface="+mn-ea"/>
          <a:cs typeface="+mn-cs"/>
        </a:defRPr>
      </a:lvl4pPr>
      <a:lvl5pPr marL="1369040" algn="l" defTabSz="684520" rtl="0" eaLnBrk="1" latinLnBrk="0" hangingPunct="1">
        <a:defRPr sz="1300" kern="1200">
          <a:solidFill>
            <a:schemeClr val="tx1"/>
          </a:solidFill>
          <a:latin typeface="+mn-lt"/>
          <a:ea typeface="+mn-ea"/>
          <a:cs typeface="+mn-cs"/>
        </a:defRPr>
      </a:lvl5pPr>
      <a:lvl6pPr marL="1711300" algn="l" defTabSz="684520" rtl="0" eaLnBrk="1" latinLnBrk="0" hangingPunct="1">
        <a:defRPr sz="1300" kern="1200">
          <a:solidFill>
            <a:schemeClr val="tx1"/>
          </a:solidFill>
          <a:latin typeface="+mn-lt"/>
          <a:ea typeface="+mn-ea"/>
          <a:cs typeface="+mn-cs"/>
        </a:defRPr>
      </a:lvl6pPr>
      <a:lvl7pPr marL="2053560" algn="l" defTabSz="684520" rtl="0" eaLnBrk="1" latinLnBrk="0" hangingPunct="1">
        <a:defRPr sz="1300" kern="1200">
          <a:solidFill>
            <a:schemeClr val="tx1"/>
          </a:solidFill>
          <a:latin typeface="+mn-lt"/>
          <a:ea typeface="+mn-ea"/>
          <a:cs typeface="+mn-cs"/>
        </a:defRPr>
      </a:lvl7pPr>
      <a:lvl8pPr marL="2395819" algn="l" defTabSz="684520" rtl="0" eaLnBrk="1" latinLnBrk="0" hangingPunct="1">
        <a:defRPr sz="1300" kern="1200">
          <a:solidFill>
            <a:schemeClr val="tx1"/>
          </a:solidFill>
          <a:latin typeface="+mn-lt"/>
          <a:ea typeface="+mn-ea"/>
          <a:cs typeface="+mn-cs"/>
        </a:defRPr>
      </a:lvl8pPr>
      <a:lvl9pPr marL="2738079" algn="l" defTabSz="68452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edweek.org/media/ew/dc/2010/DC10_PressKit_FINAL.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acollege411.org/"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emcghee@doe.k12.ga.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412750" y="359229"/>
            <a:ext cx="6081713" cy="2204357"/>
          </a:xfrm>
          <a:prstGeom prst="rect">
            <a:avLst/>
          </a:prstGeom>
          <a:noFill/>
          <a:ln w="9525">
            <a:noFill/>
            <a:miter lim="800000"/>
            <a:headEnd/>
            <a:tailEnd/>
          </a:ln>
        </p:spPr>
        <p:txBody>
          <a:bodyPr lIns="68452" tIns="34226" rIns="68452" bIns="34226">
            <a:normAutofit fontScale="52500" lnSpcReduction="20000"/>
          </a:bodyPr>
          <a:lstStyle/>
          <a:p>
            <a:pPr algn="ctr" defTabSz="684213" fontAlgn="auto">
              <a:spcAft>
                <a:spcPts val="0"/>
              </a:spcAft>
              <a:defRPr/>
            </a:pPr>
            <a:r>
              <a:rPr lang="en-US" sz="5300" b="1" dirty="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Drop-Out Prevention:</a:t>
            </a:r>
          </a:p>
          <a:p>
            <a:pPr algn="ctr" defTabSz="684213" fontAlgn="auto">
              <a:spcAft>
                <a:spcPts val="0"/>
              </a:spcAft>
              <a:defRPr/>
            </a:pPr>
            <a:r>
              <a:rPr lang="en-US" sz="3400" b="1"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Increasing Graduation Rates for At-Risk</a:t>
            </a:r>
            <a:r>
              <a:rPr lang="en-US" sz="3400" b="1" dirty="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 Homeless, Neglected and Delinquent Youth</a:t>
            </a:r>
            <a:r>
              <a:rPr lang="en-US" sz="3300" b="1" dirty="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
            </a:r>
            <a:br>
              <a:rPr lang="en-US" sz="3300" b="1" dirty="0">
                <a:solidFill>
                  <a:schemeClr val="tx1"/>
                </a:solidFill>
                <a:effectLst>
                  <a:outerShdw blurRad="38100" dist="38100" dir="2700000" algn="tl">
                    <a:srgbClr val="000000">
                      <a:alpha val="43137"/>
                    </a:srgbClr>
                  </a:outerShdw>
                </a:effectLst>
                <a:latin typeface="Arial" pitchFamily="34" charset="0"/>
                <a:ea typeface="+mj-ea"/>
                <a:cs typeface="Arial" pitchFamily="34" charset="0"/>
              </a:rPr>
            </a:br>
            <a:r>
              <a:rPr lang="en-US" sz="900" b="1" dirty="0">
                <a:solidFill>
                  <a:schemeClr val="tx1"/>
                </a:solidFill>
                <a:latin typeface="Arial" pitchFamily="34" charset="0"/>
                <a:ea typeface="+mj-ea"/>
                <a:cs typeface="Arial" pitchFamily="34" charset="0"/>
              </a:rPr>
              <a:t/>
            </a:r>
            <a:br>
              <a:rPr lang="en-US" sz="900" b="1" dirty="0">
                <a:solidFill>
                  <a:schemeClr val="tx1"/>
                </a:solidFill>
                <a:latin typeface="Arial" pitchFamily="34" charset="0"/>
                <a:ea typeface="+mj-ea"/>
                <a:cs typeface="Arial" pitchFamily="34" charset="0"/>
              </a:rPr>
            </a:br>
            <a:endParaRPr lang="en-US" sz="900" b="1" dirty="0">
              <a:solidFill>
                <a:schemeClr val="tx1"/>
              </a:solidFill>
              <a:latin typeface="Arial" pitchFamily="34" charset="0"/>
              <a:ea typeface="+mj-ea"/>
              <a:cs typeface="Arial" pitchFamily="34" charset="0"/>
            </a:endParaRPr>
          </a:p>
          <a:p>
            <a:pPr algn="ctr" defTabSz="684213" fontAlgn="auto">
              <a:spcAft>
                <a:spcPts val="0"/>
              </a:spcAft>
              <a:defRPr/>
            </a:pPr>
            <a:endParaRPr lang="en-US" sz="900" b="1" dirty="0">
              <a:solidFill>
                <a:schemeClr val="tx1"/>
              </a:solidFill>
              <a:latin typeface="Arial" pitchFamily="34" charset="0"/>
              <a:ea typeface="+mj-ea"/>
              <a:cs typeface="Arial" pitchFamily="34" charset="0"/>
            </a:endParaRPr>
          </a:p>
          <a:p>
            <a:pPr algn="ctr" defTabSz="684213" fontAlgn="auto">
              <a:spcAft>
                <a:spcPts val="0"/>
              </a:spcAft>
              <a:defRPr/>
            </a:pPr>
            <a:r>
              <a:rPr lang="en-US" sz="46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FY12 Data Collections Conference</a:t>
            </a:r>
            <a:endParaRPr lang="en-US" sz="4600" b="1"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a:p>
            <a:pPr algn="ctr" defTabSz="684213" fontAlgn="auto">
              <a:spcAft>
                <a:spcPts val="0"/>
              </a:spcAft>
              <a:defRPr/>
            </a:pPr>
            <a:r>
              <a:rPr lang="en-US" sz="46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Athens, </a:t>
            </a:r>
            <a:r>
              <a:rPr lang="en-US" sz="4600" b="1"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Georgia </a:t>
            </a:r>
          </a:p>
          <a:p>
            <a:pPr algn="ctr" defTabSz="684213" fontAlgn="auto">
              <a:spcAft>
                <a:spcPts val="0"/>
              </a:spcAft>
              <a:defRPr/>
            </a:pPr>
            <a:endParaRPr lang="en-US" sz="4600" b="1" dirty="0">
              <a:solidFill>
                <a:schemeClr val="tx1"/>
              </a:solidFill>
              <a:latin typeface="Arial" pitchFamily="34" charset="0"/>
              <a:cs typeface="Arial" pitchFamily="34" charset="0"/>
            </a:endParaRPr>
          </a:p>
          <a:p>
            <a:pPr algn="ctr" defTabSz="684213" fontAlgn="auto">
              <a:spcAft>
                <a:spcPts val="0"/>
              </a:spcAft>
              <a:defRPr/>
            </a:pPr>
            <a:r>
              <a:rPr lang="en-US" sz="4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August 18, </a:t>
            </a:r>
            <a:r>
              <a:rPr lang="en-US" sz="4600" b="1" dirty="0">
                <a:solidFill>
                  <a:schemeClr val="tx1"/>
                </a:solidFill>
                <a:effectLst>
                  <a:outerShdw blurRad="38100" dist="38100" dir="2700000" algn="tl">
                    <a:srgbClr val="000000">
                      <a:alpha val="43137"/>
                    </a:srgbClr>
                  </a:outerShdw>
                </a:effectLst>
                <a:latin typeface="Arial" pitchFamily="34" charset="0"/>
                <a:cs typeface="Arial" pitchFamily="34" charset="0"/>
              </a:rPr>
              <a:t>2011</a:t>
            </a:r>
            <a:endParaRPr lang="en-US" sz="4600" b="1" dirty="0">
              <a:solidFill>
                <a:schemeClr val="tx1"/>
              </a:solidFill>
              <a:latin typeface="Arial" pitchFamily="34" charset="0"/>
              <a:ea typeface="+mj-ea"/>
              <a:cs typeface="Arial" pitchFamily="34" charset="0"/>
            </a:endParaRPr>
          </a:p>
        </p:txBody>
      </p:sp>
      <p:sp>
        <p:nvSpPr>
          <p:cNvPr id="5123" name="Subtitle 44"/>
          <p:cNvSpPr txBox="1">
            <a:spLocks/>
          </p:cNvSpPr>
          <p:nvPr/>
        </p:nvSpPr>
        <p:spPr bwMode="auto">
          <a:xfrm>
            <a:off x="429986" y="2887663"/>
            <a:ext cx="6081713" cy="1285875"/>
          </a:xfrm>
          <a:prstGeom prst="rect">
            <a:avLst/>
          </a:prstGeom>
          <a:noFill/>
          <a:ln w="9525">
            <a:noFill/>
            <a:miter lim="800000"/>
            <a:headEnd/>
            <a:tailEnd/>
          </a:ln>
        </p:spPr>
        <p:txBody>
          <a:bodyPr lIns="68452" tIns="34226" rIns="68452" bIns="34226"/>
          <a:lstStyle/>
          <a:p>
            <a:pPr algn="ctr"/>
            <a:r>
              <a:rPr lang="en-US" sz="1800" b="1" dirty="0">
                <a:solidFill>
                  <a:srgbClr val="E46C0A"/>
                </a:solidFill>
              </a:rPr>
              <a:t>Eric McGhee, Grant Programs Manager</a:t>
            </a:r>
          </a:p>
          <a:p>
            <a:pPr algn="ctr">
              <a:spcBef>
                <a:spcPts val="0"/>
              </a:spcBef>
              <a:buFont typeface="Arial" charset="0"/>
              <a:buNone/>
            </a:pPr>
            <a:endParaRPr lang="en-US" sz="1800" b="1" dirty="0" smtClean="0">
              <a:solidFill>
                <a:schemeClr val="tx1"/>
              </a:solidFill>
              <a:latin typeface="Calibri" pitchFamily="34" charset="0"/>
            </a:endParaRPr>
          </a:p>
          <a:p>
            <a:pPr algn="ctr">
              <a:spcBef>
                <a:spcPts val="0"/>
              </a:spcBef>
              <a:buFont typeface="Arial" charset="0"/>
              <a:buNone/>
            </a:pPr>
            <a:r>
              <a:rPr lang="en-US" sz="1800" b="1" dirty="0" smtClean="0">
                <a:solidFill>
                  <a:schemeClr val="tx1"/>
                </a:solidFill>
                <a:latin typeface="Calibri" pitchFamily="34" charset="0"/>
              </a:rPr>
              <a:t>Outreach </a:t>
            </a:r>
            <a:r>
              <a:rPr lang="en-US" sz="1800" b="1" dirty="0">
                <a:solidFill>
                  <a:schemeClr val="tx1"/>
                </a:solidFill>
                <a:latin typeface="Calibri" pitchFamily="34" charset="0"/>
              </a:rPr>
              <a:t>Programs Division</a:t>
            </a:r>
          </a:p>
          <a:p>
            <a:pPr algn="ctr">
              <a:spcBef>
                <a:spcPts val="0"/>
              </a:spcBef>
              <a:buFont typeface="Arial" charset="0"/>
              <a:buNone/>
            </a:pPr>
            <a:r>
              <a:rPr lang="en-US" sz="1800" b="1" dirty="0">
                <a:solidFill>
                  <a:schemeClr val="tx1"/>
                </a:solidFill>
                <a:latin typeface="Calibri" pitchFamily="34" charset="0"/>
              </a:rPr>
              <a:t>School Improvement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Overview of Title X, Part C</a:t>
            </a:r>
          </a:p>
        </p:txBody>
      </p:sp>
      <p:sp>
        <p:nvSpPr>
          <p:cNvPr id="3" name="Content Placeholder 2"/>
          <p:cNvSpPr>
            <a:spLocks noGrp="1"/>
          </p:cNvSpPr>
          <p:nvPr>
            <p:ph idx="1"/>
          </p:nvPr>
        </p:nvSpPr>
        <p:spPr>
          <a:xfrm>
            <a:off x="347663" y="1173163"/>
            <a:ext cx="6254750" cy="3189287"/>
          </a:xfrm>
        </p:spPr>
        <p:txBody>
          <a:bodyPr/>
          <a:lstStyle/>
          <a:p>
            <a:pPr marL="0" indent="0">
              <a:spcBef>
                <a:spcPts val="0"/>
              </a:spcBef>
              <a:buClr>
                <a:schemeClr val="accent6">
                  <a:lumMod val="75000"/>
                </a:schemeClr>
              </a:buClr>
              <a:buFont typeface="Arial" charset="0"/>
              <a:buNone/>
              <a:defRPr/>
            </a:pPr>
            <a:r>
              <a:rPr lang="en-US" sz="2100" b="1" dirty="0" smtClean="0"/>
              <a:t>The </a:t>
            </a:r>
            <a:r>
              <a:rPr lang="en-US" sz="2100" b="1" u="sng" dirty="0" smtClean="0"/>
              <a:t>Homeless</a:t>
            </a:r>
            <a:r>
              <a:rPr lang="en-US" sz="2100" b="1" dirty="0" smtClean="0">
                <a:cs typeface="Helvetica" pitchFamily="34" charset="0"/>
              </a:rPr>
              <a:t> definition includes children and youth who are:</a:t>
            </a:r>
          </a:p>
          <a:p>
            <a:pPr>
              <a:buClr>
                <a:schemeClr val="accent6">
                  <a:lumMod val="75000"/>
                </a:schemeClr>
              </a:buClr>
              <a:buFont typeface="Wingdings" pitchFamily="2" charset="2"/>
              <a:buChar char="q"/>
              <a:defRPr/>
            </a:pPr>
            <a:r>
              <a:rPr lang="en-US" sz="2100" dirty="0" smtClean="0">
                <a:cs typeface="Helvetica" pitchFamily="34" charset="0"/>
              </a:rPr>
              <a:t>sharing the housing of other persons due to loss of housing, economic hardship, or similar reason;</a:t>
            </a:r>
          </a:p>
          <a:p>
            <a:pPr>
              <a:buClr>
                <a:schemeClr val="accent6">
                  <a:lumMod val="75000"/>
                </a:schemeClr>
              </a:buClr>
              <a:buFont typeface="Wingdings" pitchFamily="2" charset="2"/>
              <a:buChar char="q"/>
              <a:defRPr/>
            </a:pPr>
            <a:r>
              <a:rPr lang="en-US" sz="2100" dirty="0" smtClean="0">
                <a:cs typeface="Helvetica" pitchFamily="34" charset="0"/>
              </a:rPr>
              <a:t>living in motels, hotels, trailer parks, or camping grounds due the lack of alternative accommodations;</a:t>
            </a:r>
          </a:p>
          <a:p>
            <a:pPr>
              <a:buClr>
                <a:schemeClr val="accent6">
                  <a:lumMod val="75000"/>
                </a:schemeClr>
              </a:buClr>
              <a:buFont typeface="Wingdings" pitchFamily="2" charset="2"/>
              <a:buChar char="q"/>
              <a:defRPr/>
            </a:pPr>
            <a:r>
              <a:rPr lang="en-US" sz="2100" dirty="0" smtClean="0">
                <a:cs typeface="Helvetica" pitchFamily="34" charset="0"/>
              </a:rPr>
              <a:t>living in emergency or transitional shelters;</a:t>
            </a:r>
          </a:p>
          <a:p>
            <a:pPr>
              <a:buClr>
                <a:schemeClr val="accent6">
                  <a:lumMod val="75000"/>
                </a:schemeClr>
              </a:buClr>
              <a:buFont typeface="Wingdings" pitchFamily="2" charset="2"/>
              <a:buChar char="q"/>
              <a:defRPr/>
            </a:pPr>
            <a:r>
              <a:rPr lang="en-US" sz="2100" dirty="0" smtClean="0">
                <a:cs typeface="Helvetica" pitchFamily="34" charset="0"/>
              </a:rPr>
              <a:t>abandoned in hospitals;</a:t>
            </a:r>
          </a:p>
          <a:p>
            <a:pPr>
              <a:buClr>
                <a:schemeClr val="accent6">
                  <a:lumMod val="75000"/>
                </a:schemeClr>
              </a:buClr>
              <a:buFont typeface="Arial" charset="0"/>
              <a:buNone/>
              <a:defRPr/>
            </a:pPr>
            <a:endParaRPr lang="en-US" sz="2100" dirty="0" smtClean="0"/>
          </a:p>
        </p:txBody>
      </p:sp>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Overview of Title X, Part C</a:t>
            </a:r>
          </a:p>
        </p:txBody>
      </p:sp>
      <p:sp>
        <p:nvSpPr>
          <p:cNvPr id="3" name="Content Placeholder 2"/>
          <p:cNvSpPr>
            <a:spLocks noGrp="1"/>
          </p:cNvSpPr>
          <p:nvPr>
            <p:ph idx="1"/>
          </p:nvPr>
        </p:nvSpPr>
        <p:spPr>
          <a:xfrm>
            <a:off x="347663" y="1173163"/>
            <a:ext cx="6254750" cy="3189287"/>
          </a:xfrm>
        </p:spPr>
        <p:txBody>
          <a:bodyPr/>
          <a:lstStyle/>
          <a:p>
            <a:pPr>
              <a:buFont typeface="Arial"/>
              <a:buNone/>
              <a:defRPr/>
            </a:pPr>
            <a:r>
              <a:rPr lang="en-US" sz="1900" b="1" u="sng" dirty="0" smtClean="0"/>
              <a:t>Homeless</a:t>
            </a:r>
            <a:r>
              <a:rPr lang="en-US" sz="1900" b="1" dirty="0" smtClean="0"/>
              <a:t> </a:t>
            </a:r>
            <a:r>
              <a:rPr lang="en-US" sz="1900" dirty="0" smtClean="0"/>
              <a:t>also includes children and youth who are:</a:t>
            </a:r>
          </a:p>
          <a:p>
            <a:pPr>
              <a:buClr>
                <a:schemeClr val="accent6">
                  <a:lumMod val="75000"/>
                </a:schemeClr>
              </a:buClr>
              <a:buFont typeface="Wingdings" pitchFamily="2" charset="2"/>
              <a:buChar char="q"/>
              <a:defRPr/>
            </a:pPr>
            <a:r>
              <a:rPr lang="en-US" sz="1900" dirty="0" smtClean="0"/>
              <a:t>awaiting foster care placement;</a:t>
            </a:r>
          </a:p>
          <a:p>
            <a:pPr>
              <a:buClr>
                <a:schemeClr val="accent6">
                  <a:lumMod val="75000"/>
                </a:schemeClr>
              </a:buClr>
              <a:buFont typeface="Wingdings" pitchFamily="2" charset="2"/>
              <a:buChar char="q"/>
              <a:defRPr/>
            </a:pPr>
            <a:r>
              <a:rPr lang="en-US" sz="1900" dirty="0" smtClean="0"/>
              <a:t>living in a primary nighttime residence that is a public or private place not designed for or ordinarily used as a regular sleeping accommodation for human beings;</a:t>
            </a:r>
          </a:p>
          <a:p>
            <a:pPr>
              <a:buClr>
                <a:schemeClr val="accent6">
                  <a:lumMod val="75000"/>
                </a:schemeClr>
              </a:buClr>
              <a:buFont typeface="Wingdings" pitchFamily="2" charset="2"/>
              <a:buChar char="q"/>
              <a:defRPr/>
            </a:pPr>
            <a:r>
              <a:rPr lang="en-US" sz="1900" dirty="0" smtClean="0"/>
              <a:t>living in cars, parks, public spaces, abandoned buildings, substandard housing, bus/train stations, or similar settings;</a:t>
            </a:r>
          </a:p>
          <a:p>
            <a:pPr>
              <a:buClr>
                <a:schemeClr val="accent6">
                  <a:lumMod val="75000"/>
                </a:schemeClr>
              </a:buClr>
              <a:buFont typeface="Wingdings" pitchFamily="2" charset="2"/>
              <a:buChar char="q"/>
              <a:defRPr/>
            </a:pPr>
            <a:r>
              <a:rPr lang="en-US" sz="1900" dirty="0" smtClean="0"/>
              <a:t>migratory – who qualify as homeless living in circumstances described above.</a:t>
            </a:r>
          </a:p>
          <a:p>
            <a:pPr>
              <a:buClr>
                <a:schemeClr val="accent6">
                  <a:lumMod val="75000"/>
                </a:schemeClr>
              </a:buClr>
              <a:buFont typeface="Arial" charset="0"/>
              <a:buNone/>
              <a:defRPr/>
            </a:pPr>
            <a:endParaRPr lang="en-US" sz="1900" dirty="0" smtClean="0"/>
          </a:p>
        </p:txBody>
      </p:sp>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Overview of Title X, Part C</a:t>
            </a:r>
            <a:endParaRPr lang="en-US" dirty="0">
              <a:solidFill>
                <a:srgbClr val="0066CC"/>
              </a:solidFill>
              <a:effectLst>
                <a:outerShdw blurRad="38100" dist="38100" dir="2700000" algn="tl">
                  <a:srgbClr val="000000">
                    <a:alpha val="43137"/>
                  </a:srgbClr>
                </a:outerShdw>
              </a:effectLst>
              <a:latin typeface="Helvetica" pitchFamily="34" charset="0"/>
              <a:cs typeface="Helvetica" pitchFamily="34" charset="0"/>
            </a:endParaRPr>
          </a:p>
        </p:txBody>
      </p:sp>
      <p:sp>
        <p:nvSpPr>
          <p:cNvPr id="3" name="Content Placeholder 2"/>
          <p:cNvSpPr>
            <a:spLocks noGrp="1"/>
          </p:cNvSpPr>
          <p:nvPr>
            <p:ph idx="1"/>
          </p:nvPr>
        </p:nvSpPr>
        <p:spPr>
          <a:xfrm>
            <a:off x="231775" y="1173163"/>
            <a:ext cx="6429375" cy="1900237"/>
          </a:xfrm>
        </p:spPr>
        <p:txBody>
          <a:bodyPr/>
          <a:lstStyle/>
          <a:p>
            <a:pPr>
              <a:buFont typeface="Arial" charset="0"/>
              <a:buNone/>
              <a:defRPr/>
            </a:pPr>
            <a:r>
              <a:rPr lang="en-US" sz="2200" b="1" dirty="0" smtClean="0">
                <a:ea typeface="+mj-ea"/>
                <a:cs typeface="Arial" pitchFamily="34" charset="0"/>
              </a:rPr>
              <a:t>Definition of Unaccompanied Homeless Youth (UHY)</a:t>
            </a:r>
          </a:p>
          <a:p>
            <a:pPr>
              <a:spcBef>
                <a:spcPts val="449"/>
              </a:spcBef>
              <a:defRPr/>
            </a:pPr>
            <a:endParaRPr lang="en-US" sz="900" b="1" dirty="0" smtClean="0">
              <a:cs typeface="Arial" pitchFamily="34" charset="0"/>
            </a:endParaRPr>
          </a:p>
          <a:p>
            <a:pPr>
              <a:spcBef>
                <a:spcPts val="449"/>
              </a:spcBef>
              <a:buClr>
                <a:schemeClr val="accent6">
                  <a:lumMod val="75000"/>
                </a:schemeClr>
              </a:buClr>
              <a:buFont typeface="Wingdings" pitchFamily="2" charset="2"/>
              <a:buChar char="q"/>
              <a:defRPr/>
            </a:pPr>
            <a:r>
              <a:rPr lang="en-US" sz="2000" dirty="0" smtClean="0">
                <a:cs typeface="Arial" pitchFamily="34" charset="0"/>
              </a:rPr>
              <a:t>Unaccompanied = not in the physical custody of a parent or guardian; in practical terms, this means the youth does not live with the parent or guardian.</a:t>
            </a:r>
          </a:p>
          <a:p>
            <a:pPr>
              <a:spcBef>
                <a:spcPts val="449"/>
              </a:spcBef>
              <a:buClr>
                <a:schemeClr val="accent6">
                  <a:lumMod val="75000"/>
                </a:schemeClr>
              </a:buClr>
              <a:buFont typeface="Wingdings" pitchFamily="2" charset="2"/>
              <a:buChar char="q"/>
              <a:defRPr/>
            </a:pPr>
            <a:endParaRPr lang="en-US" sz="800" dirty="0" smtClean="0">
              <a:cs typeface="Arial" pitchFamily="34" charset="0"/>
            </a:endParaRPr>
          </a:p>
          <a:p>
            <a:pPr>
              <a:spcBef>
                <a:spcPts val="449"/>
              </a:spcBef>
              <a:buClr>
                <a:schemeClr val="accent6">
                  <a:lumMod val="75000"/>
                </a:schemeClr>
              </a:buClr>
              <a:buFont typeface="Wingdings" pitchFamily="2" charset="2"/>
              <a:buChar char="q"/>
              <a:defRPr/>
            </a:pPr>
            <a:r>
              <a:rPr lang="en-US" sz="2000" dirty="0" smtClean="0">
                <a:cs typeface="Arial" pitchFamily="34" charset="0"/>
              </a:rPr>
              <a:t>2-Step Process:</a:t>
            </a:r>
          </a:p>
          <a:p>
            <a:pPr lvl="1">
              <a:spcBef>
                <a:spcPts val="449"/>
              </a:spcBef>
              <a:buClr>
                <a:schemeClr val="accent6">
                  <a:lumMod val="75000"/>
                </a:schemeClr>
              </a:buClr>
              <a:buFont typeface="Trebuchet MS" pitchFamily="34" charset="0"/>
              <a:buAutoNum type="arabicParenR"/>
              <a:defRPr/>
            </a:pPr>
            <a:r>
              <a:rPr lang="en-US" sz="1500" dirty="0" smtClean="0">
                <a:cs typeface="Arial" pitchFamily="34" charset="0"/>
              </a:rPr>
              <a:t>Does the student’s living arrangement meet the McKinney-Vento Act’s definition of homeless?</a:t>
            </a:r>
          </a:p>
          <a:p>
            <a:pPr lvl="1">
              <a:spcBef>
                <a:spcPts val="449"/>
              </a:spcBef>
              <a:buClr>
                <a:schemeClr val="accent6">
                  <a:lumMod val="75000"/>
                </a:schemeClr>
              </a:buClr>
              <a:buFont typeface="Trebuchet MS" pitchFamily="34" charset="0"/>
              <a:buAutoNum type="arabicParenR"/>
              <a:defRPr/>
            </a:pPr>
            <a:r>
              <a:rPr lang="en-US" sz="1500" dirty="0" smtClean="0">
                <a:cs typeface="Arial" pitchFamily="34" charset="0"/>
              </a:rPr>
              <a:t>Once homelessness is determined, is the student unaccompanied?</a:t>
            </a:r>
          </a:p>
          <a:p>
            <a:pPr lvl="1">
              <a:spcBef>
                <a:spcPts val="449"/>
              </a:spcBef>
              <a:buFont typeface="Trebuchet MS" pitchFamily="34" charset="0"/>
              <a:buAutoNum type="arabicParenR"/>
              <a:defRPr/>
            </a:pPr>
            <a:endParaRPr lang="en-US" sz="1500" b="1" dirty="0" smtClean="0">
              <a:cs typeface="Arial" pitchFamily="34" charset="0"/>
            </a:endParaRPr>
          </a:p>
          <a:p>
            <a:pPr>
              <a:defRPr/>
            </a:pPr>
            <a:endParaRPr lang="en-US" sz="1500" dirty="0">
              <a:cs typeface="Arial" pitchFamily="34" charset="0"/>
            </a:endParaRPr>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Overview of Title X, Part C</a:t>
            </a:r>
          </a:p>
        </p:txBody>
      </p:sp>
      <p:sp>
        <p:nvSpPr>
          <p:cNvPr id="3" name="Content Placeholder 2"/>
          <p:cNvSpPr>
            <a:spLocks noGrp="1"/>
          </p:cNvSpPr>
          <p:nvPr>
            <p:ph idx="1"/>
          </p:nvPr>
        </p:nvSpPr>
        <p:spPr>
          <a:xfrm>
            <a:off x="347663" y="1173163"/>
            <a:ext cx="6254750" cy="3189287"/>
          </a:xfrm>
        </p:spPr>
        <p:txBody>
          <a:bodyPr/>
          <a:lstStyle/>
          <a:p>
            <a:pPr>
              <a:buClr>
                <a:schemeClr val="accent6">
                  <a:lumMod val="75000"/>
                </a:schemeClr>
              </a:buClr>
              <a:buFont typeface="Wingdings" pitchFamily="2" charset="2"/>
              <a:buChar char="q"/>
              <a:defRPr/>
            </a:pPr>
            <a:r>
              <a:rPr lang="en-US" sz="1800" dirty="0" smtClean="0">
                <a:latin typeface="Helvetica" pitchFamily="34" charset="0"/>
                <a:cs typeface="Helvetica" pitchFamily="34" charset="0"/>
              </a:rPr>
              <a:t>Unaccompanied youth have the same rights as other students experiencing homelessness.</a:t>
            </a:r>
          </a:p>
          <a:p>
            <a:pPr>
              <a:buClr>
                <a:schemeClr val="accent6">
                  <a:lumMod val="75000"/>
                </a:schemeClr>
              </a:buClr>
              <a:buFont typeface="Wingdings" pitchFamily="2" charset="2"/>
              <a:buChar char="q"/>
              <a:defRPr/>
            </a:pPr>
            <a:endParaRPr lang="en-US" sz="1800" dirty="0" smtClean="0">
              <a:latin typeface="Helvetica" pitchFamily="34" charset="0"/>
              <a:cs typeface="Helvetica" pitchFamily="34" charset="0"/>
            </a:endParaRPr>
          </a:p>
          <a:p>
            <a:pPr>
              <a:buClr>
                <a:schemeClr val="accent6">
                  <a:lumMod val="75000"/>
                </a:schemeClr>
              </a:buClr>
              <a:buFont typeface="Wingdings" pitchFamily="2" charset="2"/>
              <a:buChar char="q"/>
              <a:defRPr/>
            </a:pPr>
            <a:r>
              <a:rPr lang="en-US" sz="1800" dirty="0" smtClean="0">
                <a:latin typeface="Helvetica" pitchFamily="34" charset="0"/>
                <a:cs typeface="Helvetica" pitchFamily="34" charset="0"/>
              </a:rPr>
              <a:t>Unaccompanied youth have run away from home, been thrown out of their homes, and/or been abandoned by parents or guardians.  These young people are separated from their parents for a variety of reasons:</a:t>
            </a:r>
          </a:p>
          <a:p>
            <a:pPr lvl="1">
              <a:buClr>
                <a:schemeClr val="accent6">
                  <a:lumMod val="75000"/>
                </a:schemeClr>
              </a:buClr>
              <a:buFont typeface="Wingdings" pitchFamily="2" charset="2"/>
              <a:buChar char="§"/>
              <a:defRPr/>
            </a:pPr>
            <a:r>
              <a:rPr lang="en-US" sz="1500" dirty="0" smtClean="0">
                <a:latin typeface="Helvetica" pitchFamily="34" charset="0"/>
                <a:cs typeface="Helvetica" pitchFamily="34" charset="0"/>
              </a:rPr>
              <a:t>Over half report being physically abused at home.</a:t>
            </a:r>
          </a:p>
          <a:p>
            <a:pPr lvl="1">
              <a:buClr>
                <a:schemeClr val="accent6">
                  <a:lumMod val="75000"/>
                </a:schemeClr>
              </a:buClr>
              <a:buFont typeface="Wingdings" pitchFamily="2" charset="2"/>
              <a:buChar char="§"/>
              <a:defRPr/>
            </a:pPr>
            <a:r>
              <a:rPr lang="en-US" sz="1500" dirty="0" smtClean="0">
                <a:latin typeface="Helvetica" pitchFamily="34" charset="0"/>
                <a:cs typeface="Helvetica" pitchFamily="34" charset="0"/>
              </a:rPr>
              <a:t>Over one third report sexual abuse.</a:t>
            </a:r>
          </a:p>
          <a:p>
            <a:pPr lvl="1">
              <a:buClr>
                <a:schemeClr val="accent6">
                  <a:lumMod val="75000"/>
                </a:schemeClr>
              </a:buClr>
              <a:buFont typeface="Wingdings" pitchFamily="2" charset="2"/>
              <a:buChar char="§"/>
              <a:defRPr/>
            </a:pPr>
            <a:r>
              <a:rPr lang="en-US" sz="1500" dirty="0" smtClean="0">
                <a:latin typeface="Helvetica" pitchFamily="34" charset="0"/>
                <a:cs typeface="Helvetica" pitchFamily="34" charset="0"/>
              </a:rPr>
              <a:t>Over two-thirds report that at least one of their parents abuses drugs or alcohol.</a:t>
            </a:r>
          </a:p>
          <a:p>
            <a:pPr>
              <a:buClr>
                <a:schemeClr val="accent6">
                  <a:lumMod val="75000"/>
                </a:schemeClr>
              </a:buClr>
              <a:buFont typeface="Arial" charset="0"/>
              <a:buNone/>
              <a:defRPr/>
            </a:pPr>
            <a:endParaRPr lang="en-US" sz="1800" dirty="0" smtClean="0"/>
          </a:p>
        </p:txBody>
      </p:sp>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Overview of Title X, Part C</a:t>
            </a:r>
          </a:p>
        </p:txBody>
      </p:sp>
      <p:sp>
        <p:nvSpPr>
          <p:cNvPr id="3" name="Content Placeholder 2"/>
          <p:cNvSpPr>
            <a:spLocks noGrp="1"/>
          </p:cNvSpPr>
          <p:nvPr>
            <p:ph idx="1"/>
          </p:nvPr>
        </p:nvSpPr>
        <p:spPr>
          <a:xfrm>
            <a:off x="347663" y="1173163"/>
            <a:ext cx="6254750" cy="3189287"/>
          </a:xfrm>
        </p:spPr>
        <p:txBody>
          <a:bodyPr/>
          <a:lstStyle/>
          <a:p>
            <a:pPr>
              <a:buClr>
                <a:schemeClr val="accent6">
                  <a:lumMod val="75000"/>
                </a:schemeClr>
              </a:buClr>
              <a:buFont typeface="Arial" charset="0"/>
              <a:buNone/>
              <a:defRPr/>
            </a:pPr>
            <a:r>
              <a:rPr lang="en-US" sz="1800" b="1" dirty="0" smtClean="0">
                <a:cs typeface="Helvetica" pitchFamily="34" charset="0"/>
              </a:rPr>
              <a:t>Resources to support children experiencing homelessness:</a:t>
            </a:r>
          </a:p>
          <a:p>
            <a:pPr>
              <a:buClr>
                <a:schemeClr val="accent6">
                  <a:lumMod val="75000"/>
                </a:schemeClr>
              </a:buClr>
              <a:buFont typeface="Wingdings" pitchFamily="2" charset="2"/>
              <a:buChar char="q"/>
              <a:defRPr/>
            </a:pPr>
            <a:r>
              <a:rPr lang="en-US" sz="1800" dirty="0" smtClean="0">
                <a:cs typeface="Helvetica" pitchFamily="34" charset="0"/>
              </a:rPr>
              <a:t>Title I, Part A Homeless Reservation (Set-Aside)</a:t>
            </a:r>
          </a:p>
          <a:p>
            <a:pPr lvl="1">
              <a:buClr>
                <a:schemeClr val="accent6">
                  <a:lumMod val="75000"/>
                </a:schemeClr>
              </a:buClr>
              <a:buFont typeface="Wingdings" pitchFamily="2" charset="2"/>
              <a:buChar char="§"/>
              <a:defRPr/>
            </a:pPr>
            <a:r>
              <a:rPr lang="en-US" sz="1500" dirty="0" smtClean="0">
                <a:cs typeface="Helvetica" pitchFamily="34" charset="0"/>
              </a:rPr>
              <a:t>Same uses of funds allowed under Title I, Part A – to supplement the regular instruction that leads to a diploma.</a:t>
            </a:r>
          </a:p>
          <a:p>
            <a:pPr>
              <a:buClr>
                <a:schemeClr val="accent6">
                  <a:lumMod val="75000"/>
                </a:schemeClr>
              </a:buClr>
              <a:buFont typeface="Wingdings" pitchFamily="2" charset="2"/>
              <a:buChar char="q"/>
              <a:defRPr/>
            </a:pPr>
            <a:endParaRPr lang="en-US" sz="1800" dirty="0" smtClean="0">
              <a:cs typeface="Helvetica" pitchFamily="34" charset="0"/>
            </a:endParaRPr>
          </a:p>
          <a:p>
            <a:pPr>
              <a:buClr>
                <a:schemeClr val="accent6">
                  <a:lumMod val="75000"/>
                </a:schemeClr>
              </a:buClr>
              <a:buFont typeface="Wingdings" pitchFamily="2" charset="2"/>
              <a:buChar char="q"/>
              <a:defRPr/>
            </a:pPr>
            <a:r>
              <a:rPr lang="en-US" sz="1800" dirty="0" smtClean="0">
                <a:cs typeface="Helvetica" pitchFamily="34" charset="0"/>
              </a:rPr>
              <a:t>Title X, Part C McKinney-Vento Grant</a:t>
            </a:r>
          </a:p>
          <a:p>
            <a:pPr lvl="1">
              <a:buClr>
                <a:schemeClr val="accent6">
                  <a:lumMod val="75000"/>
                </a:schemeClr>
              </a:buClr>
              <a:buFont typeface="Wingdings" pitchFamily="2" charset="2"/>
              <a:buChar char="§"/>
              <a:defRPr/>
            </a:pPr>
            <a:r>
              <a:rPr lang="en-US" sz="1500" dirty="0" smtClean="0">
                <a:cs typeface="Helvetica" pitchFamily="34" charset="0"/>
              </a:rPr>
              <a:t>Same uses of funds allowed under Title I, Part A – to supplement the regular instruction that leads to a diploma.</a:t>
            </a:r>
          </a:p>
          <a:p>
            <a:pPr lvl="1">
              <a:buClr>
                <a:schemeClr val="accent6">
                  <a:lumMod val="75000"/>
                </a:schemeClr>
              </a:buClr>
              <a:buFont typeface="Wingdings" pitchFamily="2" charset="2"/>
              <a:buChar char="§"/>
              <a:defRPr/>
            </a:pPr>
            <a:r>
              <a:rPr lang="en-US" sz="1500" dirty="0" smtClean="0">
                <a:cs typeface="Helvetica" pitchFamily="34" charset="0"/>
              </a:rPr>
              <a:t>A few other educationally-related expenses allowed.</a:t>
            </a:r>
          </a:p>
          <a:p>
            <a:pPr lvl="1">
              <a:buClr>
                <a:schemeClr val="accent6">
                  <a:lumMod val="75000"/>
                </a:schemeClr>
              </a:buClr>
              <a:buFont typeface="Wingdings" pitchFamily="2" charset="2"/>
              <a:buChar char="q"/>
              <a:defRPr/>
            </a:pPr>
            <a:endParaRPr lang="en-US" sz="1500" dirty="0" smtClean="0">
              <a:cs typeface="Helvetica" pitchFamily="34" charset="0"/>
            </a:endParaRPr>
          </a:p>
          <a:p>
            <a:pPr>
              <a:buClr>
                <a:schemeClr val="accent6">
                  <a:lumMod val="75000"/>
                </a:schemeClr>
              </a:buClr>
              <a:buFont typeface="Arial" charset="0"/>
              <a:buNone/>
              <a:defRPr/>
            </a:pPr>
            <a:endParaRPr lang="en-US" sz="1800" dirty="0" smtClean="0"/>
          </a:p>
        </p:txBody>
      </p:sp>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32150"/>
            <a:ext cx="5907088" cy="998538"/>
          </a:xfrm>
        </p:spPr>
        <p:txBody>
          <a:bodyPr/>
          <a:lstStyle/>
          <a:p>
            <a:pPr algn="ctr">
              <a:defRPr/>
            </a:pPr>
            <a:r>
              <a:rPr lang="en-US" sz="3600" dirty="0" smtClean="0"/>
              <a:t>Georgia Homeless Data</a:t>
            </a:r>
            <a:endParaRPr lang="en-US" sz="3600" dirty="0"/>
          </a:p>
        </p:txBody>
      </p:sp>
      <p:sp>
        <p:nvSpPr>
          <p:cNvPr id="3" name="Text Placeholder 2"/>
          <p:cNvSpPr>
            <a:spLocks noGrp="1"/>
          </p:cNvSpPr>
          <p:nvPr>
            <p:ph type="body" idx="1"/>
          </p:nvPr>
        </p:nvSpPr>
        <p:spPr>
          <a:xfrm>
            <a:off x="549275" y="2132013"/>
            <a:ext cx="5907088" cy="1100137"/>
          </a:xfrm>
        </p:spPr>
        <p:txBody>
          <a:bodyPr/>
          <a:lstStyle/>
          <a:p>
            <a:pPr algn="ctr">
              <a:defRPr/>
            </a:pPr>
            <a:r>
              <a:rPr lang="en-US" sz="3200" dirty="0" smtClean="0">
                <a:solidFill>
                  <a:schemeClr val="accent6">
                    <a:lumMod val="75000"/>
                  </a:schemeClr>
                </a:solidFill>
              </a:rPr>
              <a:t>The Numbers Are Talking</a:t>
            </a:r>
            <a:endParaRPr lang="en-US" sz="3200" dirty="0">
              <a:solidFill>
                <a:schemeClr val="accent6">
                  <a:lumMod val="75000"/>
                </a:schemeClr>
              </a:solidFill>
            </a:endParaRPr>
          </a:p>
        </p:txBody>
      </p:sp>
      <p:sp>
        <p:nvSpPr>
          <p:cNvPr id="4" name="Slide Number Placeholder 3"/>
          <p:cNvSpPr>
            <a:spLocks noGrp="1"/>
          </p:cNvSpPr>
          <p:nvPr>
            <p:ph type="sldNum" sz="quarter" idx="11"/>
          </p:nvPr>
        </p:nvSpPr>
        <p:spPr/>
        <p:txBody>
          <a:bodyPr/>
          <a:lstStyle/>
          <a:p>
            <a:pPr>
              <a:defRPr/>
            </a:pPr>
            <a:fld id="{68B1DD67-15CB-4A71-A771-60FA8F424F2E}"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12432" y="1323191"/>
          <a:ext cx="4916245" cy="277009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342900" y="107950"/>
            <a:ext cx="6254750" cy="569913"/>
          </a:xfrm>
        </p:spPr>
        <p:txBody>
          <a:bodyPr/>
          <a:lstStyle/>
          <a:p>
            <a:pPr>
              <a:defRPr/>
            </a:pPr>
            <a:r>
              <a:rPr lang="en-US" dirty="0" smtClean="0">
                <a:solidFill>
                  <a:schemeClr val="bg2">
                    <a:lumMod val="25000"/>
                  </a:schemeClr>
                </a:solidFill>
                <a:cs typeface="Helvetica" pitchFamily="34" charset="0"/>
              </a:rPr>
              <a:t>FY10 Georgia Homeless Data</a:t>
            </a:r>
            <a:endParaRPr lang="en-US" dirty="0">
              <a:solidFill>
                <a:schemeClr val="bg2">
                  <a:lumMod val="25000"/>
                </a:schemeClr>
              </a:solidFill>
              <a:cs typeface="Helvetica" pitchFamily="34" charset="0"/>
            </a:endParaRPr>
          </a:p>
        </p:txBody>
      </p:sp>
      <p:sp>
        <p:nvSpPr>
          <p:cNvPr id="21508" name="TextBox 5"/>
          <p:cNvSpPr txBox="1">
            <a:spLocks noChangeArrowheads="1"/>
          </p:cNvSpPr>
          <p:nvPr/>
        </p:nvSpPr>
        <p:spPr bwMode="auto">
          <a:xfrm>
            <a:off x="166688" y="1081088"/>
            <a:ext cx="3041876" cy="369332"/>
          </a:xfrm>
          <a:prstGeom prst="rect">
            <a:avLst/>
          </a:prstGeom>
          <a:noFill/>
          <a:ln w="9525">
            <a:noFill/>
            <a:miter lim="800000"/>
            <a:headEnd/>
            <a:tailEnd/>
          </a:ln>
        </p:spPr>
        <p:txBody>
          <a:bodyPr wrap="square">
            <a:spAutoFit/>
          </a:bodyPr>
          <a:lstStyle/>
          <a:p>
            <a:r>
              <a:rPr lang="en-US" sz="1800" b="1" dirty="0" smtClean="0">
                <a:solidFill>
                  <a:srgbClr val="E0860E"/>
                </a:solidFill>
                <a:latin typeface="+mn-lt"/>
                <a:cs typeface="Helvetica" pitchFamily="34" charset="0"/>
              </a:rPr>
              <a:t>Homeless </a:t>
            </a:r>
            <a:r>
              <a:rPr lang="en-US" sz="1800" b="1" dirty="0">
                <a:solidFill>
                  <a:srgbClr val="E0860E"/>
                </a:solidFill>
                <a:latin typeface="+mn-lt"/>
                <a:cs typeface="Helvetica" pitchFamily="34" charset="0"/>
              </a:rPr>
              <a:t>by </a:t>
            </a:r>
            <a:r>
              <a:rPr lang="en-US" sz="1800" b="1" dirty="0" smtClean="0">
                <a:solidFill>
                  <a:srgbClr val="E0860E"/>
                </a:solidFill>
                <a:latin typeface="+mn-lt"/>
                <a:cs typeface="Helvetica" pitchFamily="34" charset="0"/>
              </a:rPr>
              <a:t>gender</a:t>
            </a:r>
            <a:endParaRPr lang="en-US" sz="1800" b="1" dirty="0">
              <a:solidFill>
                <a:srgbClr val="E0860E"/>
              </a:solidFill>
              <a:latin typeface="+mn-lt"/>
              <a:cs typeface="Helvetica" pitchFamily="34" charset="0"/>
            </a:endParaRP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03410" y="1355462"/>
          <a:ext cx="6083449" cy="303903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363538" y="96838"/>
            <a:ext cx="6254750" cy="508000"/>
          </a:xfrm>
        </p:spPr>
        <p:txBody>
          <a:bodyPr/>
          <a:lstStyle/>
          <a:p>
            <a:pPr>
              <a:defRPr/>
            </a:pPr>
            <a:r>
              <a:rPr lang="en-US" dirty="0" smtClean="0">
                <a:solidFill>
                  <a:schemeClr val="bg2">
                    <a:lumMod val="25000"/>
                  </a:schemeClr>
                </a:solidFill>
                <a:cs typeface="Helvetica" pitchFamily="34" charset="0"/>
              </a:rPr>
              <a:t>FY10 Georgia </a:t>
            </a:r>
            <a:r>
              <a:rPr lang="en-US" dirty="0" smtClean="0">
                <a:solidFill>
                  <a:schemeClr val="bg2">
                    <a:lumMod val="25000"/>
                  </a:schemeClr>
                </a:solidFill>
                <a:cs typeface="Helvetica" pitchFamily="34" charset="0"/>
              </a:rPr>
              <a:t>Homeless Data</a:t>
            </a:r>
            <a:endParaRPr lang="en-US" dirty="0">
              <a:solidFill>
                <a:schemeClr val="bg2">
                  <a:lumMod val="25000"/>
                </a:schemeClr>
              </a:solidFill>
              <a:latin typeface="Helvetica" pitchFamily="34" charset="0"/>
              <a:cs typeface="Helvetica" pitchFamily="34" charset="0"/>
            </a:endParaRPr>
          </a:p>
        </p:txBody>
      </p:sp>
      <p:sp>
        <p:nvSpPr>
          <p:cNvPr id="22532" name="TextBox 5"/>
          <p:cNvSpPr txBox="1">
            <a:spLocks noChangeArrowheads="1"/>
          </p:cNvSpPr>
          <p:nvPr/>
        </p:nvSpPr>
        <p:spPr bwMode="auto">
          <a:xfrm>
            <a:off x="246062" y="1033463"/>
            <a:ext cx="3517674" cy="369332"/>
          </a:xfrm>
          <a:prstGeom prst="rect">
            <a:avLst/>
          </a:prstGeom>
          <a:noFill/>
          <a:ln w="9525">
            <a:noFill/>
            <a:miter lim="800000"/>
            <a:headEnd/>
            <a:tailEnd/>
          </a:ln>
        </p:spPr>
        <p:txBody>
          <a:bodyPr wrap="square">
            <a:spAutoFit/>
          </a:bodyPr>
          <a:lstStyle/>
          <a:p>
            <a:r>
              <a:rPr lang="en-US" sz="1800" b="1" dirty="0">
                <a:solidFill>
                  <a:srgbClr val="E0860E"/>
                </a:solidFill>
                <a:latin typeface="+mn-lt"/>
                <a:cs typeface="Helvetica" pitchFamily="34" charset="0"/>
              </a:rPr>
              <a:t>Homeless by </a:t>
            </a:r>
            <a:r>
              <a:rPr lang="en-US" sz="1800" b="1" dirty="0" smtClean="0">
                <a:solidFill>
                  <a:srgbClr val="E0860E"/>
                </a:solidFill>
                <a:latin typeface="+mn-lt"/>
                <a:cs typeface="Helvetica" pitchFamily="34" charset="0"/>
              </a:rPr>
              <a:t>ethnicity</a:t>
            </a:r>
            <a:endParaRPr lang="en-US" sz="1800" b="1" dirty="0">
              <a:solidFill>
                <a:srgbClr val="E0860E"/>
              </a:solidFill>
              <a:latin typeface="+mn-lt"/>
              <a:cs typeface="Helvetica" pitchFamily="34" charset="0"/>
            </a:endParaRP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52805" y="1075765"/>
          <a:ext cx="6347012" cy="323267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342900" y="0"/>
            <a:ext cx="6254750" cy="571500"/>
          </a:xfrm>
        </p:spPr>
        <p:txBody>
          <a:bodyPr/>
          <a:lstStyle/>
          <a:p>
            <a:pPr>
              <a:defRPr/>
            </a:pPr>
            <a:r>
              <a:rPr lang="en-US" dirty="0" smtClean="0">
                <a:solidFill>
                  <a:schemeClr val="bg2">
                    <a:lumMod val="25000"/>
                  </a:schemeClr>
                </a:solidFill>
                <a:cs typeface="Helvetica" pitchFamily="34" charset="0"/>
              </a:rPr>
              <a:t>FY10 Georgia </a:t>
            </a:r>
            <a:r>
              <a:rPr lang="en-US" dirty="0" smtClean="0">
                <a:solidFill>
                  <a:schemeClr val="bg2">
                    <a:lumMod val="25000"/>
                  </a:schemeClr>
                </a:solidFill>
                <a:cs typeface="Helvetica" pitchFamily="34" charset="0"/>
              </a:rPr>
              <a:t>Homeless Data</a:t>
            </a:r>
            <a:endParaRPr lang="en-US" dirty="0">
              <a:solidFill>
                <a:schemeClr val="bg2">
                  <a:lumMod val="25000"/>
                </a:schemeClr>
              </a:solidFill>
              <a:latin typeface="Helvetica" pitchFamily="34" charset="0"/>
              <a:cs typeface="Helvetica" pitchFamily="34" charset="0"/>
            </a:endParaRPr>
          </a:p>
        </p:txBody>
      </p:sp>
      <p:sp>
        <p:nvSpPr>
          <p:cNvPr id="23556" name="TextBox 6"/>
          <p:cNvSpPr txBox="1">
            <a:spLocks noChangeArrowheads="1"/>
          </p:cNvSpPr>
          <p:nvPr/>
        </p:nvSpPr>
        <p:spPr bwMode="auto">
          <a:xfrm>
            <a:off x="252412" y="1274763"/>
            <a:ext cx="3829731" cy="400110"/>
          </a:xfrm>
          <a:prstGeom prst="rect">
            <a:avLst/>
          </a:prstGeom>
          <a:noFill/>
          <a:ln w="9525">
            <a:noFill/>
            <a:miter lim="800000"/>
            <a:headEnd/>
            <a:tailEnd/>
          </a:ln>
        </p:spPr>
        <p:txBody>
          <a:bodyPr wrap="square">
            <a:spAutoFit/>
          </a:bodyPr>
          <a:lstStyle/>
          <a:p>
            <a:r>
              <a:rPr lang="en-US" sz="2000" b="1" dirty="0">
                <a:solidFill>
                  <a:srgbClr val="E0860E"/>
                </a:solidFill>
                <a:latin typeface="+mn-lt"/>
                <a:cs typeface="Helvetica" pitchFamily="34" charset="0"/>
              </a:rPr>
              <a:t>Total homeless </a:t>
            </a:r>
            <a:r>
              <a:rPr lang="en-US" sz="2000" b="1" dirty="0" smtClean="0">
                <a:solidFill>
                  <a:srgbClr val="E0860E"/>
                </a:solidFill>
                <a:latin typeface="+mn-lt"/>
                <a:cs typeface="Helvetica" pitchFamily="34" charset="0"/>
              </a:rPr>
              <a:t>enrolled</a:t>
            </a:r>
            <a:endParaRPr lang="en-US" sz="2000" b="1" dirty="0">
              <a:solidFill>
                <a:srgbClr val="E0860E"/>
              </a:solidFill>
              <a:latin typeface="+mn-lt"/>
              <a:cs typeface="Helvetica" pitchFamily="34" charset="0"/>
            </a:endParaRPr>
          </a:p>
        </p:txBody>
      </p:sp>
      <p:sp>
        <p:nvSpPr>
          <p:cNvPr id="5" name="Slide Number Placeholder 4"/>
          <p:cNvSpPr>
            <a:spLocks noGrp="1"/>
          </p:cNvSpPr>
          <p:nvPr>
            <p:ph type="sldNum" sz="quarter" idx="11"/>
          </p:nvPr>
        </p:nvSpPr>
        <p:spPr/>
        <p:txBody>
          <a:bodyPr/>
          <a:lstStyle/>
          <a:p>
            <a:pPr>
              <a:defRPr/>
            </a:pPr>
            <a:fld id="{BDF5248E-7124-462E-9F60-D69E1E297C44}"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41064" y="1146269"/>
          <a:ext cx="5997388" cy="305997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336550" y="0"/>
            <a:ext cx="6254750" cy="538163"/>
          </a:xfrm>
        </p:spPr>
        <p:txBody>
          <a:bodyPr/>
          <a:lstStyle/>
          <a:p>
            <a:pPr>
              <a:defRPr/>
            </a:pPr>
            <a:r>
              <a:rPr lang="en-US" dirty="0" smtClean="0">
                <a:solidFill>
                  <a:schemeClr val="bg2">
                    <a:lumMod val="25000"/>
                  </a:schemeClr>
                </a:solidFill>
                <a:cs typeface="Helvetica" pitchFamily="34" charset="0"/>
              </a:rPr>
              <a:t>FY10 Georgia </a:t>
            </a:r>
            <a:r>
              <a:rPr lang="en-US" dirty="0" smtClean="0">
                <a:solidFill>
                  <a:schemeClr val="bg2">
                    <a:lumMod val="25000"/>
                  </a:schemeClr>
                </a:solidFill>
                <a:cs typeface="Helvetica" pitchFamily="34" charset="0"/>
              </a:rPr>
              <a:t>Homeless Data</a:t>
            </a:r>
            <a:endParaRPr lang="en-US" dirty="0">
              <a:solidFill>
                <a:schemeClr val="bg2">
                  <a:lumMod val="25000"/>
                </a:schemeClr>
              </a:solidFill>
              <a:latin typeface="Helvetica" pitchFamily="34" charset="0"/>
              <a:cs typeface="Helvetica" pitchFamily="34" charset="0"/>
            </a:endParaRPr>
          </a:p>
        </p:txBody>
      </p:sp>
      <p:sp>
        <p:nvSpPr>
          <p:cNvPr id="24580" name="TextBox 7"/>
          <p:cNvSpPr txBox="1">
            <a:spLocks noChangeArrowheads="1"/>
          </p:cNvSpPr>
          <p:nvPr/>
        </p:nvSpPr>
        <p:spPr bwMode="auto">
          <a:xfrm>
            <a:off x="355600" y="844550"/>
            <a:ext cx="6326188" cy="707886"/>
          </a:xfrm>
          <a:prstGeom prst="rect">
            <a:avLst/>
          </a:prstGeom>
          <a:noFill/>
          <a:ln w="9525">
            <a:noFill/>
            <a:miter lim="800000"/>
            <a:headEnd/>
            <a:tailEnd/>
          </a:ln>
        </p:spPr>
        <p:txBody>
          <a:bodyPr>
            <a:spAutoFit/>
          </a:bodyPr>
          <a:lstStyle/>
          <a:p>
            <a:r>
              <a:rPr lang="en-US" sz="1400" b="1" dirty="0">
                <a:solidFill>
                  <a:srgbClr val="E0860E"/>
                </a:solidFill>
                <a:latin typeface="+mn-lt"/>
                <a:cs typeface="Helvetica" pitchFamily="34" charset="0"/>
              </a:rPr>
              <a:t>Subpopulations of Homeless Students in </a:t>
            </a:r>
          </a:p>
          <a:p>
            <a:r>
              <a:rPr lang="en-US" sz="1400" b="1" dirty="0">
                <a:solidFill>
                  <a:srgbClr val="E0860E"/>
                </a:solidFill>
                <a:latin typeface="+mn-lt"/>
                <a:cs typeface="Helvetica" pitchFamily="34" charset="0"/>
              </a:rPr>
              <a:t>LEAs with McKinney-Vento </a:t>
            </a:r>
            <a:r>
              <a:rPr lang="en-US" sz="1400" b="1" dirty="0" smtClean="0">
                <a:solidFill>
                  <a:srgbClr val="E0860E"/>
                </a:solidFill>
                <a:latin typeface="+mn-lt"/>
                <a:cs typeface="Helvetica" pitchFamily="34" charset="0"/>
              </a:rPr>
              <a:t>Subgrants</a:t>
            </a:r>
            <a:endParaRPr lang="en-US" sz="1400" dirty="0">
              <a:solidFill>
                <a:srgbClr val="E0860E"/>
              </a:solidFill>
              <a:latin typeface="+mn-lt"/>
              <a:cs typeface="Helvetica" pitchFamily="34" charset="0"/>
            </a:endParaRPr>
          </a:p>
          <a:p>
            <a:endParaRPr lang="en-US" dirty="0">
              <a:solidFill>
                <a:srgbClr val="E0860E"/>
              </a:solidFill>
            </a:endParaRP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Content</a:t>
            </a:r>
          </a:p>
        </p:txBody>
      </p:sp>
      <p:sp>
        <p:nvSpPr>
          <p:cNvPr id="3" name="Content Placeholder 2"/>
          <p:cNvSpPr>
            <a:spLocks noGrp="1"/>
          </p:cNvSpPr>
          <p:nvPr>
            <p:ph idx="1"/>
          </p:nvPr>
        </p:nvSpPr>
        <p:spPr>
          <a:xfrm>
            <a:off x="347663" y="1020763"/>
            <a:ext cx="6254750" cy="3189287"/>
          </a:xfrm>
        </p:spPr>
        <p:txBody>
          <a:bodyPr/>
          <a:lstStyle/>
          <a:p>
            <a:pPr>
              <a:buClr>
                <a:schemeClr val="accent6">
                  <a:lumMod val="75000"/>
                </a:schemeClr>
              </a:buClr>
              <a:buFont typeface="Wingdings" pitchFamily="2" charset="2"/>
              <a:buChar char="q"/>
              <a:defRPr/>
            </a:pPr>
            <a:r>
              <a:rPr lang="en-US" dirty="0" smtClean="0"/>
              <a:t>Overview of Title I, Part D</a:t>
            </a:r>
          </a:p>
          <a:p>
            <a:pPr lvl="1">
              <a:buClr>
                <a:schemeClr val="accent6">
                  <a:lumMod val="75000"/>
                </a:schemeClr>
              </a:buClr>
              <a:buFont typeface="Wingdings" pitchFamily="2" charset="2"/>
              <a:buChar char="§"/>
              <a:defRPr/>
            </a:pPr>
            <a:r>
              <a:rPr lang="en-US" sz="2000" dirty="0" smtClean="0"/>
              <a:t>Subpart 1</a:t>
            </a:r>
          </a:p>
          <a:p>
            <a:pPr lvl="1">
              <a:buClr>
                <a:schemeClr val="accent6">
                  <a:lumMod val="75000"/>
                </a:schemeClr>
              </a:buClr>
              <a:buFont typeface="Wingdings" pitchFamily="2" charset="2"/>
              <a:buChar char="§"/>
              <a:defRPr/>
            </a:pPr>
            <a:r>
              <a:rPr lang="en-US" sz="2000" dirty="0" smtClean="0"/>
              <a:t>Subpart 2</a:t>
            </a:r>
          </a:p>
          <a:p>
            <a:pPr>
              <a:buClr>
                <a:schemeClr val="accent6">
                  <a:lumMod val="75000"/>
                </a:schemeClr>
              </a:buClr>
              <a:buFont typeface="Wingdings" pitchFamily="2" charset="2"/>
              <a:buChar char="q"/>
              <a:defRPr/>
            </a:pPr>
            <a:r>
              <a:rPr lang="en-US" dirty="0" smtClean="0"/>
              <a:t>Overview of Title X, Part </a:t>
            </a:r>
            <a:r>
              <a:rPr lang="en-US" dirty="0" smtClean="0"/>
              <a:t>C</a:t>
            </a:r>
          </a:p>
          <a:p>
            <a:pPr>
              <a:buClr>
                <a:schemeClr val="accent6">
                  <a:lumMod val="75000"/>
                </a:schemeClr>
              </a:buClr>
              <a:buFont typeface="Wingdings" pitchFamily="2" charset="2"/>
              <a:buChar char="q"/>
              <a:defRPr/>
            </a:pPr>
            <a:r>
              <a:rPr lang="en-US" dirty="0" smtClean="0"/>
              <a:t>Georgia Homeless Data</a:t>
            </a:r>
          </a:p>
          <a:p>
            <a:pPr>
              <a:buClr>
                <a:schemeClr val="accent6">
                  <a:lumMod val="75000"/>
                </a:schemeClr>
              </a:buClr>
              <a:buFont typeface="Wingdings" pitchFamily="2" charset="2"/>
              <a:buChar char="q"/>
              <a:defRPr/>
            </a:pPr>
            <a:r>
              <a:rPr lang="en-US" dirty="0" smtClean="0"/>
              <a:t>Graduation </a:t>
            </a:r>
            <a:r>
              <a:rPr lang="en-US" dirty="0" smtClean="0"/>
              <a:t>Rate Information</a:t>
            </a:r>
          </a:p>
          <a:p>
            <a:pPr>
              <a:buClr>
                <a:schemeClr val="accent6">
                  <a:lumMod val="75000"/>
                </a:schemeClr>
              </a:buClr>
              <a:buFont typeface="Wingdings" pitchFamily="2" charset="2"/>
              <a:buChar char="q"/>
              <a:defRPr/>
            </a:pPr>
            <a:r>
              <a:rPr lang="en-US" dirty="0" smtClean="0">
                <a:cs typeface="Arial" charset="0"/>
              </a:rPr>
              <a:t>Prevention &amp; Intervention Strategies</a:t>
            </a:r>
            <a:endParaRPr lang="en-US" dirty="0" smtClean="0"/>
          </a:p>
          <a:p>
            <a:pPr>
              <a:buClr>
                <a:schemeClr val="accent6">
                  <a:lumMod val="75000"/>
                </a:schemeClr>
              </a:buClr>
              <a:buFont typeface="Arial" charset="0"/>
              <a:buNone/>
              <a:defRPr/>
            </a:pPr>
            <a:endParaRPr lang="en-US" dirty="0" smtClean="0"/>
          </a:p>
        </p:txBody>
      </p:sp>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35685" y="1237128"/>
          <a:ext cx="6035040" cy="285615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331788" y="119063"/>
            <a:ext cx="6254750" cy="555625"/>
          </a:xfrm>
        </p:spPr>
        <p:txBody>
          <a:bodyPr/>
          <a:lstStyle/>
          <a:p>
            <a:pPr>
              <a:defRPr/>
            </a:pPr>
            <a:r>
              <a:rPr lang="en-US" dirty="0" smtClean="0">
                <a:solidFill>
                  <a:schemeClr val="bg2">
                    <a:lumMod val="25000"/>
                  </a:schemeClr>
                </a:solidFill>
                <a:cs typeface="Helvetica" pitchFamily="34" charset="0"/>
              </a:rPr>
              <a:t>FY10 Georgia </a:t>
            </a:r>
            <a:r>
              <a:rPr lang="en-US" dirty="0" smtClean="0">
                <a:solidFill>
                  <a:schemeClr val="bg2">
                    <a:lumMod val="25000"/>
                  </a:schemeClr>
                </a:solidFill>
                <a:cs typeface="Helvetica" pitchFamily="34" charset="0"/>
              </a:rPr>
              <a:t>Homeless Data</a:t>
            </a:r>
            <a:endParaRPr lang="en-US" dirty="0">
              <a:solidFill>
                <a:schemeClr val="bg2">
                  <a:lumMod val="25000"/>
                </a:schemeClr>
              </a:solidFill>
              <a:latin typeface="Helvetica" pitchFamily="34" charset="0"/>
              <a:cs typeface="Helvetica" pitchFamily="34" charset="0"/>
            </a:endParaRPr>
          </a:p>
        </p:txBody>
      </p:sp>
      <p:sp>
        <p:nvSpPr>
          <p:cNvPr id="25604" name="TextBox 5"/>
          <p:cNvSpPr txBox="1">
            <a:spLocks noChangeArrowheads="1"/>
          </p:cNvSpPr>
          <p:nvPr/>
        </p:nvSpPr>
        <p:spPr bwMode="auto">
          <a:xfrm>
            <a:off x="554038" y="1011238"/>
            <a:ext cx="4295548" cy="369332"/>
          </a:xfrm>
          <a:prstGeom prst="rect">
            <a:avLst/>
          </a:prstGeom>
          <a:noFill/>
          <a:ln w="9525">
            <a:noFill/>
            <a:miter lim="800000"/>
            <a:headEnd/>
            <a:tailEnd/>
          </a:ln>
        </p:spPr>
        <p:txBody>
          <a:bodyPr wrap="square">
            <a:spAutoFit/>
          </a:bodyPr>
          <a:lstStyle/>
          <a:p>
            <a:r>
              <a:rPr lang="en-US" sz="1800" b="1" dirty="0">
                <a:solidFill>
                  <a:srgbClr val="E0860E"/>
                </a:solidFill>
                <a:latin typeface="+mn-lt"/>
                <a:cs typeface="Helvetica" pitchFamily="34" charset="0"/>
              </a:rPr>
              <a:t>Primary Nighttime </a:t>
            </a:r>
            <a:r>
              <a:rPr lang="en-US" sz="1800" b="1" dirty="0" smtClean="0">
                <a:solidFill>
                  <a:srgbClr val="E0860E"/>
                </a:solidFill>
                <a:latin typeface="+mn-lt"/>
                <a:cs typeface="Helvetica" pitchFamily="34" charset="0"/>
              </a:rPr>
              <a:t>Residence</a:t>
            </a:r>
            <a:endParaRPr lang="en-US" sz="1800" b="1" dirty="0">
              <a:solidFill>
                <a:srgbClr val="E0860E"/>
              </a:solidFill>
              <a:latin typeface="+mn-lt"/>
              <a:cs typeface="Helvetica" pitchFamily="34" charset="0"/>
            </a:endParaRP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0"/>
            <a:ext cx="6254750" cy="785813"/>
          </a:xfrm>
        </p:spPr>
        <p:txBody>
          <a:bodyPr/>
          <a:lstStyle/>
          <a:p>
            <a:pPr>
              <a:defRPr/>
            </a:pPr>
            <a:r>
              <a:rPr lang="en-US" sz="3200" dirty="0" smtClean="0">
                <a:solidFill>
                  <a:schemeClr val="bg2">
                    <a:lumMod val="25000"/>
                  </a:schemeClr>
                </a:solidFill>
                <a:cs typeface="Helvetica" pitchFamily="34" charset="0"/>
              </a:rPr>
              <a:t>FY10 Georgia Homeless Data</a:t>
            </a:r>
            <a:endParaRPr lang="en-US" dirty="0"/>
          </a:p>
        </p:txBody>
      </p:sp>
      <p:graphicFrame>
        <p:nvGraphicFramePr>
          <p:cNvPr id="1026" name="Object 3"/>
          <p:cNvGraphicFramePr>
            <a:graphicFrameLocks noChangeAspect="1"/>
          </p:cNvGraphicFramePr>
          <p:nvPr/>
        </p:nvGraphicFramePr>
        <p:xfrm>
          <a:off x="2563813" y="919163"/>
          <a:ext cx="1836737" cy="3486150"/>
        </p:xfrm>
        <a:graphic>
          <a:graphicData uri="http://schemas.openxmlformats.org/presentationml/2006/ole">
            <p:oleObj spid="_x0000_s1026" name="Worksheet" r:id="rId3" imgW="1962031" imgH="4419481" progId="Excel.Sheet.8">
              <p:embed/>
            </p:oleObj>
          </a:graphicData>
        </a:graphic>
      </p:graphicFrame>
      <p:sp>
        <p:nvSpPr>
          <p:cNvPr id="1028" name="TextBox 5"/>
          <p:cNvSpPr txBox="1">
            <a:spLocks noChangeArrowheads="1"/>
          </p:cNvSpPr>
          <p:nvPr/>
        </p:nvSpPr>
        <p:spPr bwMode="auto">
          <a:xfrm>
            <a:off x="344488" y="795564"/>
            <a:ext cx="2096633" cy="1077218"/>
          </a:xfrm>
          <a:prstGeom prst="rect">
            <a:avLst/>
          </a:prstGeom>
          <a:noFill/>
          <a:ln w="9525">
            <a:noFill/>
            <a:miter lim="800000"/>
            <a:headEnd/>
            <a:tailEnd/>
          </a:ln>
        </p:spPr>
        <p:txBody>
          <a:bodyPr wrap="square">
            <a:spAutoFit/>
          </a:bodyPr>
          <a:lstStyle/>
          <a:p>
            <a:r>
              <a:rPr lang="en-US" sz="2800" b="1" dirty="0" smtClean="0">
                <a:solidFill>
                  <a:srgbClr val="E0860E"/>
                </a:solidFill>
                <a:latin typeface="+mn-lt"/>
                <a:cs typeface="Helvetica" pitchFamily="34" charset="0"/>
              </a:rPr>
              <a:t>Discipline</a:t>
            </a:r>
            <a:r>
              <a:rPr lang="en-US" sz="1800" b="1" dirty="0" smtClean="0">
                <a:solidFill>
                  <a:srgbClr val="E0860E"/>
                </a:solidFill>
                <a:latin typeface="+mn-lt"/>
                <a:cs typeface="Helvetica" pitchFamily="34" charset="0"/>
              </a:rPr>
              <a:t> Incident Types found in SIS</a:t>
            </a:r>
            <a:endParaRPr lang="en-US" sz="1800" b="1" dirty="0">
              <a:solidFill>
                <a:srgbClr val="E0860E"/>
              </a:solidFill>
              <a:latin typeface="+mn-lt"/>
              <a:cs typeface="Helvetica" pitchFamily="34" charset="0"/>
            </a:endParaRPr>
          </a:p>
        </p:txBody>
      </p:sp>
      <p:sp>
        <p:nvSpPr>
          <p:cNvPr id="5" name="Slide Number Placeholder 4"/>
          <p:cNvSpPr>
            <a:spLocks noGrp="1"/>
          </p:cNvSpPr>
          <p:nvPr>
            <p:ph type="sldNum" sz="quarter" idx="11"/>
          </p:nvPr>
        </p:nvSpPr>
        <p:spPr/>
        <p:txBody>
          <a:bodyPr/>
          <a:lstStyle/>
          <a:p>
            <a:pPr>
              <a:defRPr/>
            </a:pPr>
            <a:fld id="{BDF5248E-7124-462E-9F60-D69E1E297C44}"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788" y="279400"/>
            <a:ext cx="6254750" cy="515938"/>
          </a:xfrm>
        </p:spPr>
        <p:txBody>
          <a:bodyPr/>
          <a:lstStyle/>
          <a:p>
            <a:pPr>
              <a:defRPr/>
            </a:pPr>
            <a:r>
              <a:rPr lang="en-US" sz="3200" dirty="0" smtClean="0">
                <a:solidFill>
                  <a:schemeClr val="bg2">
                    <a:lumMod val="25000"/>
                  </a:schemeClr>
                </a:solidFill>
                <a:cs typeface="Helvetica" pitchFamily="34" charset="0"/>
              </a:rPr>
              <a:t>FY10 Georgia Homeless Data</a:t>
            </a:r>
            <a:endParaRPr lang="en-US" dirty="0"/>
          </a:p>
        </p:txBody>
      </p:sp>
      <p:sp>
        <p:nvSpPr>
          <p:cNvPr id="27651" name="Content Placeholder 2"/>
          <p:cNvSpPr>
            <a:spLocks noGrp="1"/>
          </p:cNvSpPr>
          <p:nvPr>
            <p:ph idx="1"/>
          </p:nvPr>
        </p:nvSpPr>
        <p:spPr>
          <a:xfrm>
            <a:off x="225425" y="833438"/>
            <a:ext cx="6392863" cy="3497262"/>
          </a:xfrm>
        </p:spPr>
        <p:txBody>
          <a:bodyPr/>
          <a:lstStyle/>
          <a:p>
            <a:pPr>
              <a:buFont typeface="Arial" charset="0"/>
              <a:buNone/>
            </a:pPr>
            <a:r>
              <a:rPr lang="en-US" sz="1800" b="1" smtClean="0">
                <a:solidFill>
                  <a:srgbClr val="E0860E"/>
                </a:solidFill>
                <a:latin typeface="Helvetica" pitchFamily="34" charset="0"/>
                <a:cs typeface="Helvetica" pitchFamily="34" charset="0"/>
              </a:rPr>
              <a:t>Expulsions</a:t>
            </a:r>
          </a:p>
        </p:txBody>
      </p:sp>
      <p:graphicFrame>
        <p:nvGraphicFramePr>
          <p:cNvPr id="4" name="Chart 3"/>
          <p:cNvGraphicFramePr>
            <a:graphicFrameLocks/>
          </p:cNvGraphicFramePr>
          <p:nvPr/>
        </p:nvGraphicFramePr>
        <p:xfrm>
          <a:off x="4369660" y="1818043"/>
          <a:ext cx="2439931" cy="17427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338866" y="1495313"/>
          <a:ext cx="3641463" cy="243660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244475"/>
            <a:ext cx="6254750" cy="546100"/>
          </a:xfrm>
        </p:spPr>
        <p:txBody>
          <a:bodyPr/>
          <a:lstStyle/>
          <a:p>
            <a:pPr>
              <a:defRPr/>
            </a:pPr>
            <a:r>
              <a:rPr lang="en-US" sz="3200" dirty="0" smtClean="0">
                <a:solidFill>
                  <a:schemeClr val="bg2">
                    <a:lumMod val="25000"/>
                  </a:schemeClr>
                </a:solidFill>
                <a:cs typeface="Helvetica" pitchFamily="34" charset="0"/>
              </a:rPr>
              <a:t>FY10 Georgia Homeless Data</a:t>
            </a:r>
            <a:endParaRPr lang="en-US" dirty="0"/>
          </a:p>
        </p:txBody>
      </p:sp>
      <p:sp>
        <p:nvSpPr>
          <p:cNvPr id="3" name="Content Placeholder 2"/>
          <p:cNvSpPr>
            <a:spLocks noGrp="1"/>
          </p:cNvSpPr>
          <p:nvPr>
            <p:ph idx="1"/>
          </p:nvPr>
        </p:nvSpPr>
        <p:spPr>
          <a:xfrm>
            <a:off x="331788" y="855663"/>
            <a:ext cx="6254750" cy="3517900"/>
          </a:xfrm>
        </p:spPr>
        <p:txBody>
          <a:bodyPr/>
          <a:lstStyle/>
          <a:p>
            <a:pPr>
              <a:buFont typeface="Arial" charset="0"/>
              <a:buNone/>
              <a:defRPr/>
            </a:pPr>
            <a:r>
              <a:rPr lang="en-US" sz="1800" b="1" dirty="0" smtClean="0">
                <a:solidFill>
                  <a:srgbClr val="E0860E"/>
                </a:solidFill>
                <a:latin typeface="Helvetica" pitchFamily="34" charset="0"/>
                <a:cs typeface="Helvetica" pitchFamily="34" charset="0"/>
              </a:rPr>
              <a:t>In-School Suspension</a:t>
            </a:r>
          </a:p>
          <a:p>
            <a:pPr>
              <a:defRPr/>
            </a:pPr>
            <a:endParaRPr lang="en-US" sz="1800" b="1" dirty="0">
              <a:solidFill>
                <a:schemeClr val="bg2">
                  <a:lumMod val="25000"/>
                </a:schemeClr>
              </a:solidFill>
              <a:latin typeface="Helvetica" pitchFamily="34" charset="0"/>
              <a:cs typeface="Helvetica" pitchFamily="34" charset="0"/>
            </a:endParaRPr>
          </a:p>
        </p:txBody>
      </p:sp>
      <p:graphicFrame>
        <p:nvGraphicFramePr>
          <p:cNvPr id="4" name="Chart 3"/>
          <p:cNvGraphicFramePr>
            <a:graphicFrameLocks/>
          </p:cNvGraphicFramePr>
          <p:nvPr/>
        </p:nvGraphicFramePr>
        <p:xfrm>
          <a:off x="4308436" y="1619026"/>
          <a:ext cx="2479639" cy="21031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236669" y="1468420"/>
          <a:ext cx="3684494" cy="2495774"/>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88913"/>
            <a:ext cx="6254750" cy="500062"/>
          </a:xfrm>
        </p:spPr>
        <p:txBody>
          <a:bodyPr/>
          <a:lstStyle/>
          <a:p>
            <a:pPr>
              <a:defRPr/>
            </a:pPr>
            <a:r>
              <a:rPr lang="en-US" sz="3200" dirty="0" smtClean="0">
                <a:solidFill>
                  <a:schemeClr val="bg2">
                    <a:lumMod val="25000"/>
                  </a:schemeClr>
                </a:solidFill>
                <a:cs typeface="Helvetica" pitchFamily="34" charset="0"/>
              </a:rPr>
              <a:t>FY10 Georgia Homeless Data</a:t>
            </a:r>
            <a:endParaRPr lang="en-US" sz="32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412750" y="769938"/>
            <a:ext cx="6254750" cy="3560762"/>
          </a:xfrm>
        </p:spPr>
        <p:txBody>
          <a:bodyPr/>
          <a:lstStyle/>
          <a:p>
            <a:pPr>
              <a:buFont typeface="Arial" charset="0"/>
              <a:buNone/>
            </a:pPr>
            <a:r>
              <a:rPr lang="en-US" sz="1800" b="1" smtClean="0">
                <a:solidFill>
                  <a:srgbClr val="E0860E"/>
                </a:solidFill>
                <a:latin typeface="Helvetica" pitchFamily="34" charset="0"/>
                <a:cs typeface="Helvetica" pitchFamily="34" charset="0"/>
              </a:rPr>
              <a:t>Out-of-School Suspension</a:t>
            </a:r>
          </a:p>
        </p:txBody>
      </p:sp>
      <p:graphicFrame>
        <p:nvGraphicFramePr>
          <p:cNvPr id="4" name="Chart 3"/>
          <p:cNvGraphicFramePr>
            <a:graphicFrameLocks/>
          </p:cNvGraphicFramePr>
          <p:nvPr/>
        </p:nvGraphicFramePr>
        <p:xfrm>
          <a:off x="4286922" y="1473798"/>
          <a:ext cx="2554941" cy="22913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220531" y="1403873"/>
          <a:ext cx="3921163" cy="2339788"/>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32150"/>
            <a:ext cx="5907088" cy="998538"/>
          </a:xfrm>
        </p:spPr>
        <p:txBody>
          <a:bodyPr/>
          <a:lstStyle/>
          <a:p>
            <a:pPr algn="ctr">
              <a:defRPr/>
            </a:pPr>
            <a:r>
              <a:rPr lang="en-US" sz="3600" dirty="0" smtClean="0"/>
              <a:t>Graduation Rate Information</a:t>
            </a:r>
            <a:endParaRPr lang="en-US" sz="3600" dirty="0"/>
          </a:p>
        </p:txBody>
      </p:sp>
      <p:sp>
        <p:nvSpPr>
          <p:cNvPr id="3" name="Text Placeholder 2"/>
          <p:cNvSpPr>
            <a:spLocks noGrp="1"/>
          </p:cNvSpPr>
          <p:nvPr>
            <p:ph type="body" idx="1"/>
          </p:nvPr>
        </p:nvSpPr>
        <p:spPr>
          <a:xfrm>
            <a:off x="549275" y="2132013"/>
            <a:ext cx="5907088" cy="1100137"/>
          </a:xfrm>
        </p:spPr>
        <p:txBody>
          <a:bodyPr/>
          <a:lstStyle/>
          <a:p>
            <a:pPr algn="ctr">
              <a:defRPr/>
            </a:pPr>
            <a:r>
              <a:rPr lang="en-US" sz="3200" dirty="0" smtClean="0">
                <a:solidFill>
                  <a:schemeClr val="accent6">
                    <a:lumMod val="75000"/>
                  </a:schemeClr>
                </a:solidFill>
              </a:rPr>
              <a:t>Georgia</a:t>
            </a:r>
            <a:endParaRPr lang="en-US" sz="3200" dirty="0">
              <a:solidFill>
                <a:schemeClr val="accent6">
                  <a:lumMod val="75000"/>
                </a:schemeClr>
              </a:solidFill>
            </a:endParaRPr>
          </a:p>
        </p:txBody>
      </p:sp>
      <p:sp>
        <p:nvSpPr>
          <p:cNvPr id="4" name="Slide Number Placeholder 3"/>
          <p:cNvSpPr>
            <a:spLocks noGrp="1"/>
          </p:cNvSpPr>
          <p:nvPr>
            <p:ph type="sldNum" sz="quarter" idx="11"/>
          </p:nvPr>
        </p:nvSpPr>
        <p:spPr/>
        <p:txBody>
          <a:bodyPr/>
          <a:lstStyle/>
          <a:p>
            <a:pPr>
              <a:defRPr/>
            </a:pPr>
            <a:fld id="{68B1DD67-15CB-4A71-A771-60FA8F424F2E}"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525" y="1425575"/>
            <a:ext cx="4919663" cy="2476500"/>
          </a:xfrm>
        </p:spPr>
        <p:txBody>
          <a:bodyPr rtlCol="0">
            <a:normAutofit fontScale="55000" lnSpcReduction="20000"/>
          </a:bodyPr>
          <a:lstStyle/>
          <a:p>
            <a:pPr marL="204393" indent="-204393" defTabSz="684171" eaLnBrk="1" hangingPunct="1">
              <a:spcBef>
                <a:spcPts val="0"/>
              </a:spcBef>
              <a:spcAft>
                <a:spcPts val="1200"/>
              </a:spcAft>
              <a:buNone/>
              <a:defRPr/>
            </a:pPr>
            <a:r>
              <a:rPr lang="en-US" sz="3300" b="1" dirty="0" smtClean="0">
                <a:cs typeface="Arial" pitchFamily="34" charset="0"/>
              </a:rPr>
              <a:t>The Cost of Dropping Out Nationwide Statistics</a:t>
            </a:r>
          </a:p>
          <a:p>
            <a:pPr marL="204393" indent="-204393" defTabSz="684171" eaLnBrk="1" hangingPunct="1">
              <a:spcBef>
                <a:spcPts val="0"/>
              </a:spcBef>
              <a:spcAft>
                <a:spcPts val="1200"/>
              </a:spcAft>
              <a:buClr>
                <a:schemeClr val="accent6">
                  <a:lumMod val="75000"/>
                </a:schemeClr>
              </a:buClr>
              <a:buFont typeface="Wingdings" pitchFamily="2" charset="2"/>
              <a:buChar char="q"/>
              <a:defRPr/>
            </a:pPr>
            <a:r>
              <a:rPr lang="en-US" sz="3800" b="1" dirty="0" smtClean="0">
                <a:cs typeface="Arial" pitchFamily="34" charset="0"/>
              </a:rPr>
              <a:t>7,200</a:t>
            </a:r>
            <a:r>
              <a:rPr lang="en-US" sz="3800" dirty="0" smtClean="0">
                <a:cs typeface="Arial" pitchFamily="34" charset="0"/>
              </a:rPr>
              <a:t> students drop out of U.S. public high schools every day and </a:t>
            </a:r>
            <a:r>
              <a:rPr lang="en-US" sz="3800" b="1" dirty="0" smtClean="0">
                <a:cs typeface="Arial" pitchFamily="34" charset="0"/>
              </a:rPr>
              <a:t>342 are from Georgia.</a:t>
            </a:r>
          </a:p>
          <a:p>
            <a:pPr>
              <a:buClr>
                <a:schemeClr val="accent6">
                  <a:lumMod val="75000"/>
                </a:schemeClr>
              </a:buClr>
              <a:buFont typeface="Wingdings" pitchFamily="2" charset="2"/>
              <a:buChar char="q"/>
              <a:defRPr/>
            </a:pPr>
            <a:r>
              <a:rPr lang="en-US" sz="3800" dirty="0" smtClean="0"/>
              <a:t>Each year, approximately 1.3 million students fail to graduate from high school and more than </a:t>
            </a:r>
            <a:r>
              <a:rPr lang="en-US" sz="3800" b="1" dirty="0" smtClean="0"/>
              <a:t>half are from minority groups</a:t>
            </a:r>
            <a:r>
              <a:rPr lang="en-US" sz="3800" dirty="0" smtClean="0"/>
              <a:t>. </a:t>
            </a:r>
          </a:p>
          <a:p>
            <a:pPr>
              <a:defRPr/>
            </a:pPr>
            <a:endParaRPr lang="en-US" dirty="0" smtClean="0"/>
          </a:p>
          <a:p>
            <a:pPr marL="204393" indent="-204393" defTabSz="684171" eaLnBrk="1" hangingPunct="1">
              <a:spcBef>
                <a:spcPts val="0"/>
              </a:spcBef>
              <a:buFont typeface="Arial" pitchFamily="34" charset="0"/>
              <a:buChar char="•"/>
              <a:defRPr/>
            </a:pPr>
            <a:endParaRPr lang="en-US" dirty="0" smtClean="0"/>
          </a:p>
          <a:p>
            <a:pPr marL="204393" indent="-204393" defTabSz="684171" eaLnBrk="1" hangingPunct="1">
              <a:spcBef>
                <a:spcPts val="0"/>
              </a:spcBef>
              <a:buFont typeface="Arial" pitchFamily="34" charset="0"/>
              <a:buChar char="•"/>
              <a:defRPr/>
            </a:pPr>
            <a:endParaRPr lang="en-US" dirty="0" smtClean="0">
              <a:cs typeface="Arial" pitchFamily="34" charset="0"/>
            </a:endParaRPr>
          </a:p>
          <a:p>
            <a:pPr marL="328552" indent="-239567" defTabSz="684171" eaLnBrk="1" fontAlgn="auto" hangingPunct="1">
              <a:spcBef>
                <a:spcPts val="0"/>
              </a:spcBef>
              <a:spcAft>
                <a:spcPts val="0"/>
              </a:spcAft>
              <a:buFont typeface="Arial" charset="0"/>
              <a:buNone/>
              <a:defRPr/>
            </a:pPr>
            <a:endParaRPr lang="en-US" sz="1000" dirty="0" smtClean="0">
              <a:latin typeface="Garamond" pitchFamily="18" charset="0"/>
            </a:endParaRPr>
          </a:p>
        </p:txBody>
      </p:sp>
      <p:pic>
        <p:nvPicPr>
          <p:cNvPr id="7171" name="Picture 4" descr="C:\Documents and Settings\jessica broome\Local Settings\Temporary Internet Files\Content.IE5\GHPOT67Q\MPj03211790000[1].jpg"/>
          <p:cNvPicPr>
            <a:picLocks noChangeAspect="1" noChangeArrowheads="1"/>
          </p:cNvPicPr>
          <p:nvPr/>
        </p:nvPicPr>
        <p:blipFill>
          <a:blip r:embed="rId3" cstate="print"/>
          <a:srcRect/>
          <a:stretch>
            <a:fillRect/>
          </a:stretch>
        </p:blipFill>
        <p:spPr bwMode="auto">
          <a:xfrm>
            <a:off x="5413513" y="1472859"/>
            <a:ext cx="1142261" cy="15425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a:spLocks noGrp="1"/>
          </p:cNvSpPr>
          <p:nvPr>
            <p:ph type="title"/>
          </p:nvPr>
        </p:nvSpPr>
        <p:spPr>
          <a:xfrm>
            <a:off x="0" y="366713"/>
            <a:ext cx="6950075" cy="838200"/>
          </a:xfrm>
        </p:spPr>
        <p:txBody>
          <a:bodyPr>
            <a:noAutofit/>
          </a:bodyPr>
          <a:lstStyle/>
          <a:p>
            <a:pPr defTabSz="684171" eaLnBrk="1" fontAlgn="auto" hangingPunct="1">
              <a:spcAft>
                <a:spcPts val="0"/>
              </a:spcAft>
              <a:defRPr/>
            </a:pPr>
            <a:r>
              <a:rPr lang="en-US" sz="3200" dirty="0" smtClean="0">
                <a:cs typeface="Arial" pitchFamily="34" charset="0"/>
              </a:rPr>
              <a:t>Graduation Rate Information</a:t>
            </a:r>
            <a:endParaRPr lang="en-US" sz="3200" dirty="0">
              <a:cs typeface="Arial" pitchFamily="34" charset="0"/>
            </a:endParaRPr>
          </a:p>
        </p:txBody>
      </p:sp>
      <p:sp>
        <p:nvSpPr>
          <p:cNvPr id="7173" name="TextBox 7"/>
          <p:cNvSpPr txBox="1">
            <a:spLocks noChangeArrowheads="1"/>
          </p:cNvSpPr>
          <p:nvPr/>
        </p:nvSpPr>
        <p:spPr bwMode="auto">
          <a:xfrm>
            <a:off x="4283075" y="3781425"/>
            <a:ext cx="2598738" cy="577850"/>
          </a:xfrm>
          <a:prstGeom prst="rect">
            <a:avLst/>
          </a:prstGeom>
          <a:noFill/>
          <a:ln w="9525">
            <a:noFill/>
            <a:miter lim="800000"/>
            <a:headEnd/>
            <a:tailEnd/>
          </a:ln>
        </p:spPr>
        <p:txBody>
          <a:bodyPr lIns="68447" tIns="34223" rIns="68447" bIns="34223">
            <a:spAutoFit/>
          </a:bodyPr>
          <a:lstStyle/>
          <a:p>
            <a:pPr algn="r">
              <a:defRPr/>
            </a:pPr>
            <a:r>
              <a:rPr lang="en-US" sz="1100" i="1" dirty="0">
                <a:solidFill>
                  <a:schemeClr val="tx1"/>
                </a:solidFill>
                <a:latin typeface="+mn-lt"/>
                <a:cs typeface="Arial" pitchFamily="34" charset="0"/>
              </a:rPr>
              <a:t>Diplomas Count</a:t>
            </a:r>
            <a:r>
              <a:rPr lang="en-US" sz="1100" dirty="0">
                <a:solidFill>
                  <a:schemeClr val="tx1"/>
                </a:solidFill>
                <a:latin typeface="+mn-lt"/>
                <a:cs typeface="Arial" pitchFamily="34" charset="0"/>
              </a:rPr>
              <a:t>, 2010 </a:t>
            </a:r>
          </a:p>
          <a:p>
            <a:pPr algn="r">
              <a:defRPr/>
            </a:pPr>
            <a:r>
              <a:rPr lang="en-US" sz="1100" dirty="0">
                <a:solidFill>
                  <a:schemeClr val="tx1"/>
                </a:solidFill>
                <a:latin typeface="+mn-lt"/>
                <a:cs typeface="Arial" pitchFamily="34" charset="0"/>
              </a:rPr>
              <a:t>Retrieved from </a:t>
            </a:r>
            <a:r>
              <a:rPr lang="en-US" sz="1100" dirty="0">
                <a:solidFill>
                  <a:schemeClr val="tx1"/>
                </a:solidFill>
                <a:latin typeface="+mn-lt"/>
                <a:cs typeface="Arial" pitchFamily="34" charset="0"/>
                <a:hlinkClick r:id="rId4"/>
              </a:rPr>
              <a:t>http://www.edweek.org</a:t>
            </a:r>
            <a:endParaRPr lang="en-US" sz="1100" dirty="0">
              <a:solidFill>
                <a:schemeClr val="tx1"/>
              </a:solidFill>
              <a:latin typeface="+mn-lt"/>
              <a:cs typeface="Arial" pitchFamily="34" charset="0"/>
            </a:endParaRPr>
          </a:p>
          <a:p>
            <a:pPr algn="r">
              <a:defRPr/>
            </a:pPr>
            <a:endParaRPr lang="en-US" sz="1100" dirty="0">
              <a:solidFill>
                <a:schemeClr val="tx1"/>
              </a:solidFill>
              <a:latin typeface="+mn-lt"/>
              <a:cs typeface="Arial" pitchFamily="34" charset="0"/>
            </a:endParaRPr>
          </a:p>
        </p:txBody>
      </p:sp>
      <p:sp>
        <p:nvSpPr>
          <p:cNvPr id="7" name="Slide Number Placeholder 6"/>
          <p:cNvSpPr>
            <a:spLocks noGrp="1"/>
          </p:cNvSpPr>
          <p:nvPr>
            <p:ph type="sldNum" sz="quarter" idx="11"/>
          </p:nvPr>
        </p:nvSpPr>
        <p:spPr/>
        <p:txBody>
          <a:bodyPr/>
          <a:lstStyle/>
          <a:p>
            <a:pPr>
              <a:defRPr/>
            </a:pPr>
            <a:fld id="{BDF5248E-7124-462E-9F60-D69E1E297C44}" type="slidenum">
              <a:rPr lang="en-US" smtClean="0"/>
              <a:pPr>
                <a:defRPr/>
              </a:pPr>
              <a:t>26</a:t>
            </a:fld>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8556" y="1552575"/>
            <a:ext cx="5326743" cy="2105025"/>
          </a:xfrm>
        </p:spPr>
        <p:txBody>
          <a:bodyPr rtlCol="0">
            <a:noAutofit/>
          </a:bodyPr>
          <a:lstStyle/>
          <a:p>
            <a:pPr marL="0" indent="-239567" defTabSz="684171" eaLnBrk="1" fontAlgn="auto" hangingPunct="1">
              <a:spcBef>
                <a:spcPts val="800"/>
              </a:spcBef>
              <a:spcAft>
                <a:spcPts val="0"/>
              </a:spcAft>
              <a:buNone/>
              <a:defRPr/>
            </a:pPr>
            <a:r>
              <a:rPr lang="en-US" sz="2000" b="1" dirty="0" smtClean="0">
                <a:cs typeface="Arial" pitchFamily="34" charset="0"/>
              </a:rPr>
              <a:t>The Cost of Dropping Out National &amp; State Statistics </a:t>
            </a:r>
          </a:p>
          <a:p>
            <a:pPr marL="328552" indent="-239567" defTabSz="684171" eaLnBrk="1" fontAlgn="auto" hangingPunct="1">
              <a:spcBef>
                <a:spcPts val="800"/>
              </a:spcBef>
              <a:spcAft>
                <a:spcPts val="0"/>
              </a:spcAft>
              <a:buClr>
                <a:schemeClr val="accent6">
                  <a:lumMod val="75000"/>
                </a:schemeClr>
              </a:buClr>
              <a:buFont typeface="Wingdings" pitchFamily="2" charset="2"/>
              <a:buChar char="q"/>
              <a:defRPr/>
            </a:pPr>
            <a:r>
              <a:rPr lang="en-US" sz="2000" dirty="0" smtClean="0">
                <a:latin typeface="+mj-lt"/>
                <a:cs typeface="Arial" pitchFamily="34" charset="0"/>
              </a:rPr>
              <a:t>Dropouts from the Class of 2008 alone </a:t>
            </a:r>
            <a:r>
              <a:rPr lang="en-US" sz="2000" b="1" dirty="0" smtClean="0">
                <a:latin typeface="+mj-lt"/>
                <a:cs typeface="Arial" pitchFamily="34" charset="0"/>
              </a:rPr>
              <a:t>will cost the nation</a:t>
            </a:r>
            <a:r>
              <a:rPr lang="en-US" sz="2000" dirty="0" smtClean="0">
                <a:latin typeface="+mj-lt"/>
                <a:cs typeface="Arial" pitchFamily="34" charset="0"/>
              </a:rPr>
              <a:t> </a:t>
            </a:r>
            <a:r>
              <a:rPr lang="en-US" sz="2000" b="1" dirty="0" smtClean="0">
                <a:latin typeface="+mj-lt"/>
                <a:cs typeface="Arial" pitchFamily="34" charset="0"/>
              </a:rPr>
              <a:t>more than $319 billion </a:t>
            </a:r>
            <a:r>
              <a:rPr lang="en-US" sz="2000" dirty="0" smtClean="0">
                <a:latin typeface="+mj-lt"/>
                <a:cs typeface="Arial" pitchFamily="34" charset="0"/>
              </a:rPr>
              <a:t>and will cost</a:t>
            </a:r>
            <a:r>
              <a:rPr lang="en-US" sz="2000" b="1" dirty="0" smtClean="0"/>
              <a:t> Georgia almost $15.5 billion </a:t>
            </a:r>
            <a:r>
              <a:rPr lang="en-US" sz="2000" dirty="0" smtClean="0"/>
              <a:t>in lost wages over their lifetimes.</a:t>
            </a:r>
            <a:endParaRPr lang="en-US" sz="2000" dirty="0" smtClean="0">
              <a:cs typeface="Arial" pitchFamily="34" charset="0"/>
            </a:endParaRPr>
          </a:p>
        </p:txBody>
      </p:sp>
      <p:pic>
        <p:nvPicPr>
          <p:cNvPr id="8196" name="Picture 4" descr="C:\Documents and Settings\jessica broome\Local Settings\Temporary Internet Files\Content.IE5\GHPOT67Q\MPj04228360000[1].jpg"/>
          <p:cNvPicPr>
            <a:picLocks noChangeAspect="1" noChangeArrowheads="1"/>
          </p:cNvPicPr>
          <p:nvPr/>
        </p:nvPicPr>
        <p:blipFill>
          <a:blip r:embed="rId3" cstate="print"/>
          <a:srcRect/>
          <a:stretch>
            <a:fillRect/>
          </a:stretch>
        </p:blipFill>
        <p:spPr bwMode="auto">
          <a:xfrm>
            <a:off x="143815" y="1547781"/>
            <a:ext cx="1377999" cy="1964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7" name="TextBox 7"/>
          <p:cNvSpPr txBox="1">
            <a:spLocks noChangeArrowheads="1"/>
          </p:cNvSpPr>
          <p:nvPr/>
        </p:nvSpPr>
        <p:spPr bwMode="auto">
          <a:xfrm>
            <a:off x="3368675" y="3733800"/>
            <a:ext cx="3465513" cy="238125"/>
          </a:xfrm>
          <a:prstGeom prst="rect">
            <a:avLst/>
          </a:prstGeom>
          <a:noFill/>
          <a:ln w="9525">
            <a:noFill/>
            <a:miter lim="800000"/>
            <a:headEnd/>
            <a:tailEnd/>
          </a:ln>
        </p:spPr>
        <p:txBody>
          <a:bodyPr lIns="68447" tIns="34223" rIns="68447" bIns="34223">
            <a:spAutoFit/>
          </a:bodyPr>
          <a:lstStyle/>
          <a:p>
            <a:pPr algn="r">
              <a:defRPr/>
            </a:pPr>
            <a:r>
              <a:rPr lang="en-US" sz="1100" dirty="0">
                <a:solidFill>
                  <a:schemeClr val="tx1"/>
                </a:solidFill>
                <a:latin typeface="+mn-lt"/>
                <a:cs typeface="Arial" pitchFamily="34" charset="0"/>
              </a:rPr>
              <a:t>July 2009 by the Alliance for Excellent Education</a:t>
            </a:r>
          </a:p>
        </p:txBody>
      </p:sp>
      <p:sp>
        <p:nvSpPr>
          <p:cNvPr id="7" name="Title 1"/>
          <p:cNvSpPr>
            <a:spLocks noGrp="1"/>
          </p:cNvSpPr>
          <p:nvPr>
            <p:ph type="title"/>
          </p:nvPr>
        </p:nvSpPr>
        <p:spPr>
          <a:xfrm>
            <a:off x="0" y="366713"/>
            <a:ext cx="6950075" cy="838200"/>
          </a:xfrm>
        </p:spPr>
        <p:txBody>
          <a:bodyPr>
            <a:noAutofit/>
          </a:bodyPr>
          <a:lstStyle/>
          <a:p>
            <a:pPr defTabSz="684171" eaLnBrk="1" fontAlgn="auto" hangingPunct="1">
              <a:spcAft>
                <a:spcPts val="0"/>
              </a:spcAft>
              <a:defRPr/>
            </a:pPr>
            <a:r>
              <a:rPr lang="en-US" sz="3200" dirty="0" smtClean="0">
                <a:cs typeface="Arial" pitchFamily="34" charset="0"/>
              </a:rPr>
              <a:t>Graduation Rate Information</a:t>
            </a:r>
            <a:endParaRPr lang="en-US" sz="3200" i="1" dirty="0">
              <a:latin typeface="+mn-lt"/>
              <a:cs typeface="Arial" pitchFamily="34" charset="0"/>
            </a:endParaRP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27</a:t>
            </a:fld>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609498" y="987878"/>
            <a:ext cx="5140325" cy="2773363"/>
          </a:xfrm>
        </p:spPr>
        <p:txBody>
          <a:bodyPr/>
          <a:lstStyle/>
          <a:p>
            <a:pPr marL="0" indent="-234950" eaLnBrk="1" hangingPunct="1">
              <a:spcBef>
                <a:spcPts val="600"/>
              </a:spcBef>
              <a:spcAft>
                <a:spcPts val="600"/>
              </a:spcAft>
              <a:buNone/>
            </a:pPr>
            <a:r>
              <a:rPr lang="en-US" sz="2000" b="1" dirty="0" smtClean="0">
                <a:latin typeface="+mn-lt"/>
                <a:cs typeface="Arial" pitchFamily="34" charset="0"/>
              </a:rPr>
              <a:t>The Cost of Dropping Out Nationwide Statistics</a:t>
            </a:r>
          </a:p>
          <a:p>
            <a:pPr marL="323850" indent="-234950" eaLnBrk="1" hangingPunct="1">
              <a:spcBef>
                <a:spcPts val="600"/>
              </a:spcBef>
              <a:spcAft>
                <a:spcPts val="600"/>
              </a:spcAft>
              <a:buClr>
                <a:schemeClr val="accent6">
                  <a:lumMod val="75000"/>
                </a:schemeClr>
              </a:buClr>
              <a:buFont typeface="Wingdings" pitchFamily="2" charset="2"/>
              <a:buChar char="q"/>
            </a:pPr>
            <a:r>
              <a:rPr lang="en-US" sz="2000" dirty="0" smtClean="0">
                <a:cs typeface="Arial" charset="0"/>
              </a:rPr>
              <a:t>Dropouts are more likely to experience </a:t>
            </a:r>
            <a:r>
              <a:rPr lang="en-US" sz="2000" b="1" dirty="0" smtClean="0">
                <a:cs typeface="Arial" charset="0"/>
              </a:rPr>
              <a:t>higher rates of unemployment,</a:t>
            </a:r>
            <a:r>
              <a:rPr lang="en-US" sz="2000" dirty="0" smtClean="0">
                <a:cs typeface="Arial" charset="0"/>
              </a:rPr>
              <a:t> a greater likelihood of </a:t>
            </a:r>
            <a:r>
              <a:rPr lang="en-US" sz="2000" b="1" dirty="0" smtClean="0">
                <a:cs typeface="Arial" charset="0"/>
              </a:rPr>
              <a:t>living below the poverty line </a:t>
            </a:r>
            <a:r>
              <a:rPr lang="en-US" sz="2000" dirty="0" smtClean="0">
                <a:cs typeface="Arial" charset="0"/>
              </a:rPr>
              <a:t>and </a:t>
            </a:r>
            <a:r>
              <a:rPr lang="en-US" sz="2000" b="1" dirty="0" smtClean="0">
                <a:cs typeface="Arial" charset="0"/>
              </a:rPr>
              <a:t>relying on public assistance</a:t>
            </a:r>
            <a:r>
              <a:rPr lang="en-US" sz="2000" dirty="0" smtClean="0">
                <a:cs typeface="Arial" charset="0"/>
              </a:rPr>
              <a:t>, and more frequent and severe </a:t>
            </a:r>
            <a:r>
              <a:rPr lang="en-US" sz="2000" b="1" dirty="0" smtClean="0">
                <a:cs typeface="Arial" charset="0"/>
              </a:rPr>
              <a:t>health problems.</a:t>
            </a:r>
          </a:p>
          <a:p>
            <a:pPr marL="323850" indent="-234950" eaLnBrk="1" hangingPunct="1">
              <a:spcBef>
                <a:spcPts val="600"/>
              </a:spcBef>
              <a:spcAft>
                <a:spcPts val="600"/>
              </a:spcAft>
              <a:buClr>
                <a:schemeClr val="accent6">
                  <a:lumMod val="75000"/>
                </a:schemeClr>
              </a:buClr>
              <a:buFont typeface="Wingdings" pitchFamily="2" charset="2"/>
              <a:buChar char="q"/>
            </a:pPr>
            <a:r>
              <a:rPr lang="en-US" sz="2000" dirty="0" smtClean="0">
                <a:cs typeface="Arial" charset="0"/>
              </a:rPr>
              <a:t>High school dropouts are </a:t>
            </a:r>
            <a:r>
              <a:rPr lang="en-US" sz="2000" b="1" dirty="0" smtClean="0">
                <a:cs typeface="Arial" charset="0"/>
              </a:rPr>
              <a:t>two times less likely to vote or participate in community service activities. </a:t>
            </a:r>
          </a:p>
        </p:txBody>
      </p:sp>
      <p:pic>
        <p:nvPicPr>
          <p:cNvPr id="9220" name="Picture 4" descr="C:\Documents and Settings\jessica broome\Local Settings\Temporary Internet Files\Content.IE5\H6DFOCVZ\MPj04277030000[1].jpg"/>
          <p:cNvPicPr>
            <a:picLocks noChangeAspect="1" noChangeArrowheads="1"/>
          </p:cNvPicPr>
          <p:nvPr/>
        </p:nvPicPr>
        <p:blipFill>
          <a:blip r:embed="rId3" cstate="print"/>
          <a:srcRect/>
          <a:stretch>
            <a:fillRect/>
          </a:stretch>
        </p:blipFill>
        <p:spPr bwMode="auto">
          <a:xfrm>
            <a:off x="164277" y="1420967"/>
            <a:ext cx="1469948" cy="1923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21" name="TextBox 7"/>
          <p:cNvSpPr txBox="1">
            <a:spLocks noChangeArrowheads="1"/>
          </p:cNvSpPr>
          <p:nvPr/>
        </p:nvSpPr>
        <p:spPr bwMode="auto">
          <a:xfrm>
            <a:off x="2671763" y="4171950"/>
            <a:ext cx="4278312" cy="238125"/>
          </a:xfrm>
          <a:prstGeom prst="rect">
            <a:avLst/>
          </a:prstGeom>
          <a:noFill/>
          <a:ln w="9525">
            <a:noFill/>
            <a:miter lim="800000"/>
            <a:headEnd/>
            <a:tailEnd/>
          </a:ln>
        </p:spPr>
        <p:txBody>
          <a:bodyPr lIns="68447" tIns="34223" rIns="68447" bIns="34223">
            <a:spAutoFit/>
          </a:bodyPr>
          <a:lstStyle/>
          <a:p>
            <a:pPr algn="r">
              <a:defRPr/>
            </a:pPr>
            <a:r>
              <a:rPr lang="en-US" sz="1100" dirty="0">
                <a:solidFill>
                  <a:schemeClr val="tx1"/>
                </a:solidFill>
                <a:latin typeface="+mj-lt"/>
                <a:cs typeface="Arial" pitchFamily="34" charset="0"/>
              </a:rPr>
              <a:t>Levin, Belfield, Muenning, &amp; Rouse, 2007; SREB, 2005</a:t>
            </a:r>
          </a:p>
        </p:txBody>
      </p:sp>
      <p:sp>
        <p:nvSpPr>
          <p:cNvPr id="7" name="Title 1"/>
          <p:cNvSpPr>
            <a:spLocks noGrp="1"/>
          </p:cNvSpPr>
          <p:nvPr>
            <p:ph type="title"/>
          </p:nvPr>
        </p:nvSpPr>
        <p:spPr>
          <a:xfrm>
            <a:off x="0" y="0"/>
            <a:ext cx="6950075" cy="838200"/>
          </a:xfrm>
        </p:spPr>
        <p:txBody>
          <a:bodyPr>
            <a:noAutofit/>
          </a:bodyPr>
          <a:lstStyle/>
          <a:p>
            <a:pPr defTabSz="684171" eaLnBrk="1" fontAlgn="auto" hangingPunct="1">
              <a:spcAft>
                <a:spcPts val="0"/>
              </a:spcAft>
              <a:defRPr/>
            </a:pPr>
            <a:r>
              <a:rPr lang="en-US" sz="3200" dirty="0" smtClean="0">
                <a:cs typeface="Arial" pitchFamily="34" charset="0"/>
              </a:rPr>
              <a:t>Graduation Rate Information</a:t>
            </a:r>
            <a:endParaRPr lang="en-US" sz="3200" i="1" dirty="0">
              <a:latin typeface="+mn-lt"/>
              <a:cs typeface="Arial" pitchFamily="34" charset="0"/>
            </a:endParaRP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28</a:t>
            </a:fld>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3550" y="865414"/>
            <a:ext cx="5175250" cy="3600224"/>
          </a:xfrm>
        </p:spPr>
        <p:txBody>
          <a:bodyPr rtlCol="0">
            <a:normAutofit fontScale="92500" lnSpcReduction="20000"/>
          </a:bodyPr>
          <a:lstStyle/>
          <a:p>
            <a:pPr marL="328552" indent="-239567" defTabSz="684171" eaLnBrk="1" fontAlgn="auto" hangingPunct="1">
              <a:lnSpc>
                <a:spcPct val="120000"/>
              </a:lnSpc>
              <a:spcBef>
                <a:spcPts val="600"/>
              </a:spcBef>
              <a:spcAft>
                <a:spcPts val="600"/>
              </a:spcAft>
              <a:buNone/>
              <a:defRPr/>
            </a:pPr>
            <a:r>
              <a:rPr lang="en-US" sz="2000" b="1" dirty="0" smtClean="0">
                <a:cs typeface="Arial" pitchFamily="34" charset="0"/>
              </a:rPr>
              <a:t>The Cost of Dropping Out Nationwide Statistics</a:t>
            </a:r>
          </a:p>
          <a:p>
            <a:pPr marL="328552" indent="-239567" defTabSz="684171" eaLnBrk="1" fontAlgn="auto" hangingPunct="1">
              <a:lnSpc>
                <a:spcPct val="120000"/>
              </a:lnSpc>
              <a:spcBef>
                <a:spcPts val="600"/>
              </a:spcBef>
              <a:spcAft>
                <a:spcPts val="600"/>
              </a:spcAft>
              <a:buClr>
                <a:schemeClr val="accent6">
                  <a:lumMod val="75000"/>
                </a:schemeClr>
              </a:buClr>
              <a:buFont typeface="Wingdings" pitchFamily="2" charset="2"/>
              <a:buChar char="q"/>
              <a:defRPr/>
            </a:pPr>
            <a:r>
              <a:rPr lang="en-US" sz="2200" dirty="0" smtClean="0">
                <a:latin typeface="+mj-lt"/>
                <a:cs typeface="Arial" pitchFamily="34" charset="0"/>
              </a:rPr>
              <a:t>High school dropouts are </a:t>
            </a:r>
            <a:r>
              <a:rPr lang="en-US" sz="2200" b="1" dirty="0" smtClean="0">
                <a:latin typeface="+mj-lt"/>
                <a:cs typeface="Arial" pitchFamily="34" charset="0"/>
              </a:rPr>
              <a:t>eight times </a:t>
            </a:r>
            <a:br>
              <a:rPr lang="en-US" sz="2200" b="1" dirty="0" smtClean="0">
                <a:latin typeface="+mj-lt"/>
                <a:cs typeface="Arial" pitchFamily="34" charset="0"/>
              </a:rPr>
            </a:br>
            <a:r>
              <a:rPr lang="en-US" sz="2200" b="1" dirty="0" smtClean="0">
                <a:latin typeface="+mj-lt"/>
                <a:cs typeface="Arial" pitchFamily="34" charset="0"/>
              </a:rPr>
              <a:t>more likely </a:t>
            </a:r>
            <a:r>
              <a:rPr lang="en-US" sz="2200" dirty="0" smtClean="0">
                <a:latin typeface="+mj-lt"/>
                <a:cs typeface="Arial" pitchFamily="34" charset="0"/>
              </a:rPr>
              <a:t>than high school graduates </a:t>
            </a:r>
            <a:br>
              <a:rPr lang="en-US" sz="2200" dirty="0" smtClean="0">
                <a:latin typeface="+mj-lt"/>
                <a:cs typeface="Arial" pitchFamily="34" charset="0"/>
              </a:rPr>
            </a:br>
            <a:r>
              <a:rPr lang="en-US" sz="2200" dirty="0" smtClean="0">
                <a:latin typeface="+mj-lt"/>
                <a:cs typeface="Arial" pitchFamily="34" charset="0"/>
              </a:rPr>
              <a:t>to be incarcerated in their lifetimes.</a:t>
            </a:r>
          </a:p>
          <a:p>
            <a:pPr marL="328552" indent="-239567" defTabSz="684171" eaLnBrk="1" fontAlgn="auto" hangingPunct="1">
              <a:lnSpc>
                <a:spcPct val="120000"/>
              </a:lnSpc>
              <a:spcBef>
                <a:spcPts val="600"/>
              </a:spcBef>
              <a:spcAft>
                <a:spcPts val="600"/>
              </a:spcAft>
              <a:buClr>
                <a:schemeClr val="accent6">
                  <a:lumMod val="75000"/>
                </a:schemeClr>
              </a:buClr>
              <a:buFont typeface="Wingdings" pitchFamily="2" charset="2"/>
              <a:buChar char="q"/>
              <a:defRPr/>
            </a:pPr>
            <a:r>
              <a:rPr lang="en-US" sz="2200" b="1" dirty="0" smtClean="0">
                <a:latin typeface="+mj-lt"/>
                <a:cs typeface="Arial" pitchFamily="34" charset="0"/>
              </a:rPr>
              <a:t>86% of Georgia inmates </a:t>
            </a:r>
            <a:r>
              <a:rPr lang="en-US" sz="2200" dirty="0" smtClean="0">
                <a:latin typeface="+mj-lt"/>
                <a:cs typeface="Arial" pitchFamily="34" charset="0"/>
              </a:rPr>
              <a:t>do not have </a:t>
            </a:r>
            <a:br>
              <a:rPr lang="en-US" sz="2200" dirty="0" smtClean="0">
                <a:latin typeface="+mj-lt"/>
                <a:cs typeface="Arial" pitchFamily="34" charset="0"/>
              </a:rPr>
            </a:br>
            <a:r>
              <a:rPr lang="en-US" sz="2200" dirty="0" smtClean="0">
                <a:latin typeface="+mj-lt"/>
                <a:cs typeface="Arial" pitchFamily="34" charset="0"/>
              </a:rPr>
              <a:t>a high school diploma.</a:t>
            </a:r>
          </a:p>
          <a:p>
            <a:pPr marL="328552" indent="-239567" defTabSz="684171" eaLnBrk="1" fontAlgn="auto" hangingPunct="1">
              <a:lnSpc>
                <a:spcPct val="120000"/>
              </a:lnSpc>
              <a:spcBef>
                <a:spcPts val="600"/>
              </a:spcBef>
              <a:spcAft>
                <a:spcPts val="600"/>
              </a:spcAft>
              <a:buClr>
                <a:schemeClr val="accent6">
                  <a:lumMod val="75000"/>
                </a:schemeClr>
              </a:buClr>
              <a:buFont typeface="Wingdings" pitchFamily="2" charset="2"/>
              <a:buChar char="q"/>
              <a:defRPr/>
            </a:pPr>
            <a:r>
              <a:rPr lang="en-US" sz="2200" dirty="0" smtClean="0">
                <a:latin typeface="+mj-lt"/>
                <a:cs typeface="Arial" pitchFamily="34" charset="0"/>
              </a:rPr>
              <a:t>If the male graduation rate were increased </a:t>
            </a:r>
            <a:br>
              <a:rPr lang="en-US" sz="2200" dirty="0" smtClean="0">
                <a:latin typeface="+mj-lt"/>
                <a:cs typeface="Arial" pitchFamily="34" charset="0"/>
              </a:rPr>
            </a:br>
            <a:r>
              <a:rPr lang="en-US" sz="2200" dirty="0" smtClean="0">
                <a:latin typeface="+mj-lt"/>
                <a:cs typeface="Arial" pitchFamily="34" charset="0"/>
              </a:rPr>
              <a:t>by only 5%, the nation would see an annual savings of </a:t>
            </a:r>
            <a:r>
              <a:rPr lang="en-US" sz="2200" b="1" dirty="0" smtClean="0">
                <a:latin typeface="+mj-lt"/>
                <a:cs typeface="Arial" pitchFamily="34" charset="0"/>
              </a:rPr>
              <a:t>$4.9 billion </a:t>
            </a:r>
            <a:r>
              <a:rPr lang="en-US" sz="2200" dirty="0" smtClean="0">
                <a:latin typeface="+mj-lt"/>
                <a:cs typeface="Arial" pitchFamily="34" charset="0"/>
              </a:rPr>
              <a:t>in crime-related costs.</a:t>
            </a:r>
            <a:endParaRPr lang="en-US" sz="2200" baseline="30000" dirty="0" smtClean="0">
              <a:latin typeface="+mj-lt"/>
            </a:endParaRPr>
          </a:p>
          <a:p>
            <a:pPr marL="328552" indent="-239567" defTabSz="684171" eaLnBrk="1" fontAlgn="auto" hangingPunct="1">
              <a:spcBef>
                <a:spcPts val="0"/>
              </a:spcBef>
              <a:spcAft>
                <a:spcPts val="0"/>
              </a:spcAft>
              <a:buFont typeface="Arial" charset="0"/>
              <a:buNone/>
              <a:defRPr/>
            </a:pPr>
            <a:endParaRPr lang="en-US" sz="1900" dirty="0" smtClean="0">
              <a:latin typeface="+mj-lt"/>
            </a:endParaRPr>
          </a:p>
        </p:txBody>
      </p:sp>
      <p:pic>
        <p:nvPicPr>
          <p:cNvPr id="10244" name="Picture 2" descr="C:\Documents and Settings\jessica broome\Local Settings\Temporary Internet Files\Content.IE5\YHTMCO6N\MPj04409050000[1].jpg"/>
          <p:cNvPicPr>
            <a:picLocks noChangeAspect="1" noChangeArrowheads="1"/>
          </p:cNvPicPr>
          <p:nvPr/>
        </p:nvPicPr>
        <p:blipFill>
          <a:blip r:embed="rId3" cstate="print"/>
          <a:srcRect/>
          <a:stretch>
            <a:fillRect/>
          </a:stretch>
        </p:blipFill>
        <p:spPr bwMode="auto">
          <a:xfrm>
            <a:off x="163835" y="1450500"/>
            <a:ext cx="1487635" cy="1910789"/>
          </a:xfrm>
          <a:prstGeom prst="roundRect">
            <a:avLst>
              <a:gd name="adj" fmla="val 8594"/>
            </a:avLst>
          </a:prstGeom>
          <a:solidFill>
            <a:srgbClr val="FFFFFF">
              <a:shade val="85000"/>
              <a:alpha val="0"/>
            </a:srgbClr>
          </a:solidFill>
          <a:ln>
            <a:noFill/>
          </a:ln>
          <a:effectLst>
            <a:reflection blurRad="12700" stA="38000" endPos="28000" dist="5000" dir="5400000" sy="-100000" algn="bl" rotWithShape="0"/>
          </a:effectLst>
        </p:spPr>
      </p:pic>
      <p:sp>
        <p:nvSpPr>
          <p:cNvPr id="10245" name="TextBox 7"/>
          <p:cNvSpPr txBox="1">
            <a:spLocks noChangeArrowheads="1"/>
          </p:cNvSpPr>
          <p:nvPr/>
        </p:nvSpPr>
        <p:spPr bwMode="auto">
          <a:xfrm>
            <a:off x="2324100" y="4139292"/>
            <a:ext cx="4625975" cy="223003"/>
          </a:xfrm>
          <a:prstGeom prst="rect">
            <a:avLst/>
          </a:prstGeom>
          <a:noFill/>
          <a:ln w="9525">
            <a:noFill/>
            <a:miter lim="800000"/>
            <a:headEnd/>
            <a:tailEnd/>
          </a:ln>
        </p:spPr>
        <p:txBody>
          <a:bodyPr wrap="square" lIns="68447" tIns="34223" rIns="68447" bIns="34223">
            <a:spAutoFit/>
          </a:bodyPr>
          <a:lstStyle/>
          <a:p>
            <a:pPr algn="r">
              <a:defRPr/>
            </a:pPr>
            <a:r>
              <a:rPr lang="en-US" sz="1000" dirty="0" err="1">
                <a:solidFill>
                  <a:schemeClr val="tx1"/>
                </a:solidFill>
                <a:latin typeface="+mj-lt"/>
                <a:cs typeface="Arial" pitchFamily="34" charset="0"/>
              </a:rPr>
              <a:t>Bridgeland</a:t>
            </a:r>
            <a:r>
              <a:rPr lang="en-US" sz="1000" dirty="0">
                <a:solidFill>
                  <a:schemeClr val="tx1"/>
                </a:solidFill>
                <a:latin typeface="+mj-lt"/>
                <a:cs typeface="Arial" pitchFamily="34" charset="0"/>
              </a:rPr>
              <a:t>, </a:t>
            </a:r>
            <a:r>
              <a:rPr lang="en-US" sz="1000" dirty="0" err="1">
                <a:solidFill>
                  <a:schemeClr val="tx1"/>
                </a:solidFill>
                <a:latin typeface="+mj-lt"/>
                <a:cs typeface="Arial" pitchFamily="34" charset="0"/>
              </a:rPr>
              <a:t>Dilulio</a:t>
            </a:r>
            <a:r>
              <a:rPr lang="en-US" sz="1000" dirty="0">
                <a:solidFill>
                  <a:schemeClr val="tx1"/>
                </a:solidFill>
                <a:latin typeface="+mj-lt"/>
                <a:cs typeface="Arial" pitchFamily="34" charset="0"/>
              </a:rPr>
              <a:t>, &amp; Morison, 2006; GDC, 2007; SREB, 2005</a:t>
            </a:r>
          </a:p>
        </p:txBody>
      </p:sp>
      <p:sp>
        <p:nvSpPr>
          <p:cNvPr id="7" name="Title 1"/>
          <p:cNvSpPr>
            <a:spLocks noGrp="1"/>
          </p:cNvSpPr>
          <p:nvPr>
            <p:ph type="title"/>
          </p:nvPr>
        </p:nvSpPr>
        <p:spPr>
          <a:xfrm>
            <a:off x="0" y="0"/>
            <a:ext cx="6950075" cy="838200"/>
          </a:xfrm>
        </p:spPr>
        <p:txBody>
          <a:bodyPr>
            <a:noAutofit/>
          </a:bodyPr>
          <a:lstStyle/>
          <a:p>
            <a:pPr defTabSz="684171" eaLnBrk="1" fontAlgn="auto" hangingPunct="1">
              <a:spcAft>
                <a:spcPts val="0"/>
              </a:spcAft>
              <a:defRPr/>
            </a:pPr>
            <a:r>
              <a:rPr lang="en-US" sz="3200" dirty="0" smtClean="0">
                <a:cs typeface="Arial" pitchFamily="34" charset="0"/>
              </a:rPr>
              <a:t>Graduation Rate Information</a:t>
            </a:r>
            <a:endParaRPr lang="en-US" sz="3200" i="1" dirty="0">
              <a:latin typeface="+mn-lt"/>
              <a:cs typeface="Arial" pitchFamily="34" charset="0"/>
            </a:endParaRP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29</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32150"/>
            <a:ext cx="5907088" cy="998538"/>
          </a:xfrm>
        </p:spPr>
        <p:txBody>
          <a:bodyPr/>
          <a:lstStyle/>
          <a:p>
            <a:pPr algn="ctr">
              <a:defRPr/>
            </a:pPr>
            <a:r>
              <a:rPr lang="en-US" sz="3600" dirty="0" smtClean="0"/>
              <a:t>Overview of Title I, Part D</a:t>
            </a:r>
            <a:endParaRPr lang="en-US" sz="3600" dirty="0"/>
          </a:p>
        </p:txBody>
      </p:sp>
      <p:sp>
        <p:nvSpPr>
          <p:cNvPr id="3" name="Text Placeholder 2"/>
          <p:cNvSpPr>
            <a:spLocks noGrp="1"/>
          </p:cNvSpPr>
          <p:nvPr>
            <p:ph type="body" idx="1"/>
          </p:nvPr>
        </p:nvSpPr>
        <p:spPr>
          <a:xfrm>
            <a:off x="549275" y="2132013"/>
            <a:ext cx="5907088" cy="1100137"/>
          </a:xfrm>
        </p:spPr>
        <p:txBody>
          <a:bodyPr/>
          <a:lstStyle/>
          <a:p>
            <a:pPr algn="ctr">
              <a:defRPr/>
            </a:pPr>
            <a:r>
              <a:rPr lang="en-US" sz="3200" dirty="0" smtClean="0">
                <a:solidFill>
                  <a:schemeClr val="accent6">
                    <a:lumMod val="75000"/>
                  </a:schemeClr>
                </a:solidFill>
              </a:rPr>
              <a:t>Neglected, Delinquent and At-Risk Youth Education Program</a:t>
            </a:r>
          </a:p>
        </p:txBody>
      </p:sp>
      <p:sp>
        <p:nvSpPr>
          <p:cNvPr id="4" name="Slide Number Placeholder 3"/>
          <p:cNvSpPr>
            <a:spLocks noGrp="1"/>
          </p:cNvSpPr>
          <p:nvPr>
            <p:ph type="sldNum" sz="quarter" idx="11"/>
          </p:nvPr>
        </p:nvSpPr>
        <p:spPr/>
        <p:txBody>
          <a:bodyPr/>
          <a:lstStyle/>
          <a:p>
            <a:pPr>
              <a:defRPr/>
            </a:pPr>
            <a:fld id="{68B1DD67-15CB-4A71-A771-60FA8F424F2E}"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7663" y="201613"/>
            <a:ext cx="6316662" cy="753608"/>
          </a:xfrm>
        </p:spPr>
        <p:txBody>
          <a:bodyPr anchor="t"/>
          <a:lstStyle/>
          <a:p>
            <a:r>
              <a:rPr lang="en-US" sz="3600" dirty="0" smtClean="0">
                <a:cs typeface="Arial" pitchFamily="34" charset="0"/>
              </a:rPr>
              <a:t>Graduation Rate Information</a:t>
            </a:r>
            <a:endParaRPr lang="en-US" sz="1200" dirty="0" smtClean="0"/>
          </a:p>
        </p:txBody>
      </p:sp>
      <p:sp>
        <p:nvSpPr>
          <p:cNvPr id="13315" name="Content Placeholder 2"/>
          <p:cNvSpPr>
            <a:spLocks noGrp="1"/>
          </p:cNvSpPr>
          <p:nvPr>
            <p:ph idx="1"/>
          </p:nvPr>
        </p:nvSpPr>
        <p:spPr>
          <a:xfrm>
            <a:off x="379867" y="1062945"/>
            <a:ext cx="5889625" cy="2641600"/>
          </a:xfrm>
        </p:spPr>
        <p:txBody>
          <a:bodyPr/>
          <a:lstStyle/>
          <a:p>
            <a:pPr marL="0" indent="0">
              <a:spcBef>
                <a:spcPts val="0"/>
              </a:spcBef>
              <a:spcAft>
                <a:spcPts val="0"/>
              </a:spcAft>
              <a:buNone/>
            </a:pPr>
            <a:r>
              <a:rPr lang="en-US" sz="3200" b="1" dirty="0" smtClean="0">
                <a:cs typeface="Arial" charset="0"/>
              </a:rPr>
              <a:t>The Cost of Dropping Out</a:t>
            </a:r>
          </a:p>
          <a:p>
            <a:pPr marL="0" indent="0">
              <a:spcBef>
                <a:spcPts val="0"/>
              </a:spcBef>
              <a:spcAft>
                <a:spcPts val="0"/>
              </a:spcAft>
              <a:buNone/>
            </a:pPr>
            <a:r>
              <a:rPr lang="en-US" b="1" i="1" dirty="0" smtClean="0">
                <a:cs typeface="Arial" charset="0"/>
              </a:rPr>
              <a:t>“The math simply does not work for Georgia” </a:t>
            </a:r>
          </a:p>
          <a:p>
            <a:pPr marL="0">
              <a:spcBef>
                <a:spcPts val="1200"/>
              </a:spcBef>
              <a:spcAft>
                <a:spcPts val="1200"/>
              </a:spcAft>
              <a:buClr>
                <a:schemeClr val="accent6">
                  <a:lumMod val="75000"/>
                </a:schemeClr>
              </a:buClr>
              <a:buFont typeface="Wingdings" pitchFamily="2" charset="2"/>
              <a:buChar char="q"/>
            </a:pPr>
            <a:r>
              <a:rPr lang="en-US" b="1" dirty="0" smtClean="0"/>
              <a:t>$3,800 </a:t>
            </a:r>
            <a:r>
              <a:rPr lang="en-US" dirty="0" smtClean="0"/>
              <a:t>per year on each K-12 student.</a:t>
            </a:r>
          </a:p>
          <a:p>
            <a:pPr marL="0">
              <a:spcBef>
                <a:spcPts val="1200"/>
              </a:spcBef>
              <a:spcAft>
                <a:spcPts val="1200"/>
              </a:spcAft>
              <a:buClr>
                <a:schemeClr val="accent6">
                  <a:lumMod val="75000"/>
                </a:schemeClr>
              </a:buClr>
              <a:buFont typeface="Wingdings" pitchFamily="2" charset="2"/>
              <a:buChar char="q"/>
            </a:pPr>
            <a:r>
              <a:rPr lang="en-US" b="1" dirty="0" smtClean="0"/>
              <a:t>$6,800 </a:t>
            </a:r>
            <a:r>
              <a:rPr lang="en-US" dirty="0" smtClean="0"/>
              <a:t>per year on each university student.</a:t>
            </a:r>
          </a:p>
          <a:p>
            <a:pPr marL="0">
              <a:spcBef>
                <a:spcPts val="1200"/>
              </a:spcBef>
              <a:spcAft>
                <a:spcPts val="1200"/>
              </a:spcAft>
              <a:buClr>
                <a:schemeClr val="accent6">
                  <a:lumMod val="75000"/>
                </a:schemeClr>
              </a:buClr>
              <a:buFont typeface="Wingdings" pitchFamily="2" charset="2"/>
              <a:buChar char="q"/>
            </a:pPr>
            <a:r>
              <a:rPr lang="en-US" b="1" dirty="0" smtClean="0"/>
              <a:t>$18,000 </a:t>
            </a:r>
            <a:r>
              <a:rPr lang="en-US" dirty="0" smtClean="0"/>
              <a:t>per year on each prison inmate.</a:t>
            </a:r>
          </a:p>
          <a:p>
            <a:pPr algn="r">
              <a:spcBef>
                <a:spcPct val="0"/>
              </a:spcBef>
              <a:buFont typeface="Arial" charset="0"/>
              <a:buNone/>
            </a:pPr>
            <a:r>
              <a:rPr lang="en-US" sz="1400" dirty="0" smtClean="0"/>
              <a:t>Governor Deal February 2011</a:t>
            </a:r>
          </a:p>
          <a:p>
            <a:pPr algn="r">
              <a:spcBef>
                <a:spcPct val="0"/>
              </a:spcBef>
              <a:buFont typeface="Arial" charset="0"/>
              <a:buNone/>
            </a:pPr>
            <a:r>
              <a:rPr lang="en-US" sz="1400" dirty="0" smtClean="0"/>
              <a:t>Georgia Public Policy Foundation</a:t>
            </a:r>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190500"/>
            <a:ext cx="6254750" cy="692150"/>
          </a:xfrm>
        </p:spPr>
        <p:txBody>
          <a:bodyPr>
            <a:noAutofit/>
          </a:bodyPr>
          <a:lstStyle/>
          <a:p>
            <a:pPr defTabSz="684171" eaLnBrk="1" fontAlgn="auto" hangingPunct="1">
              <a:spcAft>
                <a:spcPts val="0"/>
              </a:spcAft>
              <a:defRPr/>
            </a:pPr>
            <a:r>
              <a:rPr lang="en-US" sz="31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US" sz="3200" dirty="0" smtClean="0">
                <a:cs typeface="Arial" pitchFamily="34" charset="0"/>
              </a:rPr>
              <a:t>Graduation Rate Information</a:t>
            </a:r>
            <a:endParaRPr lang="en-US" sz="3200" i="1" dirty="0">
              <a:latin typeface="+mn-lt"/>
              <a:cs typeface="Arial" pitchFamily="34" charset="0"/>
            </a:endParaRPr>
          </a:p>
        </p:txBody>
      </p:sp>
      <p:sp>
        <p:nvSpPr>
          <p:cNvPr id="3" name="Content Placeholder 2"/>
          <p:cNvSpPr>
            <a:spLocks noGrp="1"/>
          </p:cNvSpPr>
          <p:nvPr>
            <p:ph idx="1"/>
          </p:nvPr>
        </p:nvSpPr>
        <p:spPr>
          <a:xfrm>
            <a:off x="447675" y="904875"/>
            <a:ext cx="4857750" cy="3082925"/>
          </a:xfrm>
        </p:spPr>
        <p:txBody>
          <a:bodyPr rtlCol="0">
            <a:noAutofit/>
          </a:bodyPr>
          <a:lstStyle/>
          <a:p>
            <a:pPr marL="328552" indent="-239567" defTabSz="684171" eaLnBrk="1" fontAlgn="auto" hangingPunct="1">
              <a:spcBef>
                <a:spcPts val="600"/>
              </a:spcBef>
              <a:spcAft>
                <a:spcPts val="0"/>
              </a:spcAft>
              <a:buNone/>
              <a:defRPr/>
            </a:pPr>
            <a:r>
              <a:rPr lang="en-US" b="1" dirty="0" smtClean="0">
                <a:cs typeface="Arial" pitchFamily="34" charset="0"/>
              </a:rPr>
              <a:t>The Dropout Issue in Georgia</a:t>
            </a:r>
            <a:endParaRPr lang="en-US" b="1" dirty="0" smtClean="0">
              <a:latin typeface="+mj-lt"/>
              <a:cs typeface="Arial" pitchFamily="34" charset="0"/>
            </a:endParaRPr>
          </a:p>
          <a:p>
            <a:pPr marL="328552" indent="-239567" defTabSz="684171" eaLnBrk="1" fontAlgn="auto" hangingPunct="1">
              <a:spcBef>
                <a:spcPts val="600"/>
              </a:spcBef>
              <a:spcAft>
                <a:spcPts val="0"/>
              </a:spcAft>
              <a:buFont typeface="Arial" charset="0"/>
              <a:buNone/>
              <a:defRPr/>
            </a:pPr>
            <a:r>
              <a:rPr lang="en-US" b="1" dirty="0" smtClean="0">
                <a:latin typeface="+mj-lt"/>
                <a:cs typeface="Arial" pitchFamily="34" charset="0"/>
              </a:rPr>
              <a:t>	</a:t>
            </a:r>
          </a:p>
          <a:p>
            <a:pPr marL="328552" indent="-239567" defTabSz="684171" eaLnBrk="1" fontAlgn="auto" hangingPunct="1">
              <a:spcBef>
                <a:spcPts val="600"/>
              </a:spcBef>
              <a:spcAft>
                <a:spcPts val="0"/>
              </a:spcAft>
              <a:buClr>
                <a:schemeClr val="accent6">
                  <a:lumMod val="75000"/>
                </a:schemeClr>
              </a:buClr>
              <a:buFont typeface="Wingdings" pitchFamily="2" charset="2"/>
              <a:buChar char="q"/>
              <a:defRPr/>
            </a:pPr>
            <a:r>
              <a:rPr lang="en-US" b="1" dirty="0" smtClean="0">
                <a:latin typeface="+mj-lt"/>
                <a:cs typeface="Arial" pitchFamily="34" charset="0"/>
              </a:rPr>
              <a:t>20,633</a:t>
            </a:r>
            <a:r>
              <a:rPr lang="en-US" dirty="0" smtClean="0">
                <a:latin typeface="+mj-lt"/>
                <a:cs typeface="Arial" pitchFamily="34" charset="0"/>
              </a:rPr>
              <a:t> students dropped out in grades 7-12 </a:t>
            </a:r>
            <a:r>
              <a:rPr lang="en-US" dirty="0" smtClean="0">
                <a:cs typeface="Arial" pitchFamily="34" charset="0"/>
              </a:rPr>
              <a:t>in 2009-2010 school year</a:t>
            </a:r>
            <a:r>
              <a:rPr lang="en-US" dirty="0" smtClean="0">
                <a:latin typeface="+mj-lt"/>
                <a:cs typeface="Arial" pitchFamily="34" charset="0"/>
              </a:rPr>
              <a:t>.</a:t>
            </a:r>
          </a:p>
        </p:txBody>
      </p:sp>
      <p:pic>
        <p:nvPicPr>
          <p:cNvPr id="14340" name="Picture 2"/>
          <p:cNvPicPr>
            <a:picLocks noChangeAspect="1" noChangeArrowheads="1"/>
          </p:cNvPicPr>
          <p:nvPr/>
        </p:nvPicPr>
        <p:blipFill>
          <a:blip r:embed="rId3" cstate="print"/>
          <a:srcRect/>
          <a:stretch>
            <a:fillRect/>
          </a:stretch>
        </p:blipFill>
        <p:spPr bwMode="auto">
          <a:xfrm>
            <a:off x="4995863" y="1071563"/>
            <a:ext cx="1731962" cy="2255837"/>
          </a:xfrm>
          <a:prstGeom prst="rect">
            <a:avLst/>
          </a:prstGeom>
          <a:noFill/>
          <a:ln w="9525">
            <a:noFill/>
            <a:miter lim="800000"/>
            <a:headEnd/>
            <a:tailEnd/>
          </a:ln>
        </p:spPr>
      </p:pic>
      <p:sp>
        <p:nvSpPr>
          <p:cNvPr id="11269" name="TextBox 7"/>
          <p:cNvSpPr txBox="1">
            <a:spLocks noChangeArrowheads="1"/>
          </p:cNvSpPr>
          <p:nvPr/>
        </p:nvSpPr>
        <p:spPr bwMode="auto">
          <a:xfrm>
            <a:off x="636588" y="4025900"/>
            <a:ext cx="6313487" cy="407988"/>
          </a:xfrm>
          <a:prstGeom prst="rect">
            <a:avLst/>
          </a:prstGeom>
          <a:noFill/>
          <a:ln w="9525">
            <a:noFill/>
            <a:miter lim="800000"/>
            <a:headEnd/>
            <a:tailEnd/>
          </a:ln>
        </p:spPr>
        <p:txBody>
          <a:bodyPr lIns="68447" tIns="34223" rIns="68447" bIns="34223">
            <a:spAutoFit/>
          </a:bodyPr>
          <a:lstStyle/>
          <a:p>
            <a:pPr algn="r">
              <a:defRPr/>
            </a:pPr>
            <a:r>
              <a:rPr lang="en-US" sz="1100" dirty="0" err="1">
                <a:solidFill>
                  <a:schemeClr val="tx1"/>
                </a:solidFill>
                <a:latin typeface="+mj-lt"/>
                <a:cs typeface="Arial" pitchFamily="34" charset="0"/>
              </a:rPr>
              <a:t>Belfantz</a:t>
            </a:r>
            <a:r>
              <a:rPr lang="en-US" sz="1100" dirty="0">
                <a:solidFill>
                  <a:schemeClr val="tx1"/>
                </a:solidFill>
                <a:latin typeface="+mj-lt"/>
                <a:cs typeface="Arial" pitchFamily="34" charset="0"/>
              </a:rPr>
              <a:t> &amp; </a:t>
            </a:r>
            <a:r>
              <a:rPr lang="en-US" sz="1100" dirty="0" err="1">
                <a:solidFill>
                  <a:schemeClr val="tx1"/>
                </a:solidFill>
                <a:latin typeface="+mj-lt"/>
                <a:cs typeface="Arial" pitchFamily="34" charset="0"/>
              </a:rPr>
              <a:t>Letgers</a:t>
            </a:r>
            <a:r>
              <a:rPr lang="en-US" sz="1100" dirty="0">
                <a:solidFill>
                  <a:schemeClr val="tx1"/>
                </a:solidFill>
                <a:latin typeface="+mj-lt"/>
                <a:cs typeface="Arial" pitchFamily="34" charset="0"/>
              </a:rPr>
              <a:t>, 2004; </a:t>
            </a:r>
          </a:p>
          <a:p>
            <a:pPr algn="r">
              <a:defRPr/>
            </a:pPr>
            <a:r>
              <a:rPr lang="en-US" sz="1100" dirty="0">
                <a:solidFill>
                  <a:schemeClr val="tx1"/>
                </a:solidFill>
                <a:latin typeface="+mj-lt"/>
                <a:cs typeface="Arial" pitchFamily="34" charset="0"/>
              </a:rPr>
              <a:t>Governor’s Office of Student Achievement 2009-2010 Report Card</a:t>
            </a: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31</a:t>
            </a:fld>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3600" dirty="0" smtClean="0">
                <a:cs typeface="Arial" pitchFamily="34" charset="0"/>
              </a:rPr>
              <a:t>Graduation Rate Information</a:t>
            </a:r>
            <a:endParaRPr lang="en-US" dirty="0" smtClean="0"/>
          </a:p>
        </p:txBody>
      </p:sp>
      <p:sp>
        <p:nvSpPr>
          <p:cNvPr id="3" name="Content Placeholder 2"/>
          <p:cNvSpPr>
            <a:spLocks noGrp="1"/>
          </p:cNvSpPr>
          <p:nvPr>
            <p:ph idx="1"/>
          </p:nvPr>
        </p:nvSpPr>
        <p:spPr>
          <a:xfrm>
            <a:off x="339725" y="914400"/>
            <a:ext cx="6254750" cy="3398838"/>
          </a:xfrm>
        </p:spPr>
        <p:txBody>
          <a:bodyPr/>
          <a:lstStyle/>
          <a:p>
            <a:pPr>
              <a:buClr>
                <a:schemeClr val="accent6">
                  <a:lumMod val="75000"/>
                </a:schemeClr>
              </a:buClr>
              <a:buFont typeface="Arial" charset="0"/>
              <a:buNone/>
              <a:defRPr/>
            </a:pPr>
            <a:r>
              <a:rPr lang="en-US" sz="1400" b="1" dirty="0" smtClean="0"/>
              <a:t>How does Georgia calculate its high school graduation rate?</a:t>
            </a:r>
          </a:p>
          <a:p>
            <a:pPr>
              <a:buClr>
                <a:schemeClr val="accent6">
                  <a:lumMod val="75000"/>
                </a:schemeClr>
              </a:buClr>
              <a:buFont typeface="Wingdings" pitchFamily="2" charset="2"/>
              <a:buChar char="q"/>
              <a:defRPr/>
            </a:pPr>
            <a:r>
              <a:rPr lang="en-US" sz="1400" dirty="0" smtClean="0"/>
              <a:t>To comply with federal requirements, Georgia uses the National Center for Education Statistics (NCES) “Leaver Rate.”  32 other states use this method.  It defines a graduate as a student who leaves high school with a Regular Diploma in four years.  This does not include Certificates of Attendance or Special Education Diplomas.</a:t>
            </a:r>
          </a:p>
          <a:p>
            <a:pPr algn="ctr">
              <a:buClr>
                <a:schemeClr val="accent6">
                  <a:lumMod val="75000"/>
                </a:schemeClr>
              </a:buClr>
              <a:buFont typeface="Arial" charset="0"/>
              <a:buNone/>
              <a:defRPr/>
            </a:pPr>
            <a:r>
              <a:rPr lang="en-US" sz="1400" u="sng" dirty="0" smtClean="0">
                <a:solidFill>
                  <a:schemeClr val="accent6">
                    <a:lumMod val="75000"/>
                  </a:schemeClr>
                </a:solidFill>
              </a:rPr>
              <a:t>Georgia’s Graduation Rate Formula</a:t>
            </a:r>
            <a:r>
              <a:rPr lang="en-US" sz="1400" dirty="0" smtClean="0">
                <a:solidFill>
                  <a:schemeClr val="accent6">
                    <a:lumMod val="75000"/>
                  </a:schemeClr>
                </a:solidFill>
              </a:rPr>
              <a:t>:</a:t>
            </a:r>
          </a:p>
          <a:p>
            <a:pPr algn="ctr">
              <a:buClr>
                <a:schemeClr val="accent6">
                  <a:lumMod val="75000"/>
                </a:schemeClr>
              </a:buClr>
              <a:buFont typeface="Arial" charset="0"/>
              <a:buNone/>
              <a:defRPr/>
            </a:pPr>
            <a:r>
              <a:rPr lang="en-US" sz="1400" dirty="0" smtClean="0">
                <a:solidFill>
                  <a:schemeClr val="accent6">
                    <a:lumMod val="75000"/>
                  </a:schemeClr>
                </a:solidFill>
              </a:rPr>
              <a:t># of students who graduate with a regular diploma</a:t>
            </a:r>
          </a:p>
          <a:p>
            <a:pPr algn="ctr">
              <a:buClr>
                <a:schemeClr val="accent6">
                  <a:lumMod val="75000"/>
                </a:schemeClr>
              </a:buClr>
              <a:buFont typeface="Arial" charset="0"/>
              <a:buNone/>
              <a:defRPr/>
            </a:pPr>
            <a:r>
              <a:rPr lang="en-US" sz="1400" dirty="0" smtClean="0">
                <a:solidFill>
                  <a:schemeClr val="accent6">
                    <a:lumMod val="75000"/>
                  </a:schemeClr>
                </a:solidFill>
              </a:rPr>
              <a:t>÷</a:t>
            </a:r>
          </a:p>
          <a:p>
            <a:pPr algn="ctr">
              <a:buClr>
                <a:schemeClr val="accent6">
                  <a:lumMod val="75000"/>
                </a:schemeClr>
              </a:buClr>
              <a:buFont typeface="Arial" charset="0"/>
              <a:buNone/>
              <a:defRPr/>
            </a:pPr>
            <a:r>
              <a:rPr lang="en-US" sz="1400" dirty="0" smtClean="0">
                <a:solidFill>
                  <a:schemeClr val="accent6">
                    <a:lumMod val="75000"/>
                  </a:schemeClr>
                </a:solidFill>
              </a:rPr>
              <a:t># of 9th-12th grade dropouts from appropriate years + graduates + other completers</a:t>
            </a:r>
          </a:p>
          <a:p>
            <a:pPr>
              <a:buClr>
                <a:schemeClr val="accent6">
                  <a:lumMod val="75000"/>
                </a:schemeClr>
              </a:buClr>
              <a:buFont typeface="Arial" charset="0"/>
              <a:buNone/>
              <a:defRPr/>
            </a:pPr>
            <a:endParaRPr lang="en-US" sz="800" dirty="0" smtClean="0"/>
          </a:p>
          <a:p>
            <a:pPr>
              <a:buClr>
                <a:schemeClr val="accent6">
                  <a:lumMod val="75000"/>
                </a:schemeClr>
              </a:buClr>
              <a:buFont typeface="Wingdings" pitchFamily="2" charset="2"/>
              <a:buChar char="q"/>
              <a:defRPr/>
            </a:pPr>
            <a:r>
              <a:rPr lang="en-US" sz="1400" dirty="0" smtClean="0"/>
              <a:t>The lack of unique statewide student identifiers has not allowed Georgia to track individual students across all four years of high school until recently; therefore, the graduation rate is a “proxy calculation” and reflects an estimate of the percentage of students who entered ninth grade and graduated four years later.</a:t>
            </a:r>
          </a:p>
        </p:txBody>
      </p:sp>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36704" y="869669"/>
          <a:ext cx="6660489" cy="331904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347663" y="211138"/>
            <a:ext cx="6254750" cy="669925"/>
          </a:xfrm>
        </p:spPr>
        <p:txBody>
          <a:bodyPr>
            <a:noAutofit/>
          </a:bodyPr>
          <a:lstStyle/>
          <a:p>
            <a:pPr defTabSz="684171" eaLnBrk="1" fontAlgn="auto" hangingPunct="1">
              <a:spcAft>
                <a:spcPts val="0"/>
              </a:spcAft>
              <a:defRPr/>
            </a:pPr>
            <a:r>
              <a:rPr lang="en-US" sz="3200" dirty="0" smtClean="0">
                <a:cs typeface="Arial" pitchFamily="34" charset="0"/>
              </a:rPr>
              <a:t>Graduation Rate Information</a:t>
            </a:r>
            <a:br>
              <a:rPr lang="en-US" sz="3200" dirty="0" smtClean="0">
                <a:cs typeface="Arial" pitchFamily="34" charset="0"/>
              </a:rPr>
            </a:br>
            <a:r>
              <a:rPr lang="en-US" sz="2800" dirty="0" smtClean="0">
                <a:latin typeface="+mn-lt"/>
                <a:cs typeface="Arial" pitchFamily="34" charset="0"/>
              </a:rPr>
              <a:t>Georgia</a:t>
            </a:r>
            <a:endParaRPr lang="en-US" sz="2800" dirty="0">
              <a:latin typeface="+mn-lt"/>
              <a:cs typeface="Arial" pitchFamily="34" charset="0"/>
            </a:endParaRPr>
          </a:p>
        </p:txBody>
      </p:sp>
      <p:sp>
        <p:nvSpPr>
          <p:cNvPr id="4" name="TextBox 3"/>
          <p:cNvSpPr txBox="1"/>
          <p:nvPr/>
        </p:nvSpPr>
        <p:spPr>
          <a:xfrm>
            <a:off x="3197225" y="4157663"/>
            <a:ext cx="3736975" cy="261937"/>
          </a:xfrm>
          <a:prstGeom prst="rect">
            <a:avLst/>
          </a:prstGeom>
          <a:noFill/>
        </p:spPr>
        <p:txBody>
          <a:bodyPr lIns="91434" tIns="45717" rIns="91434" bIns="45717">
            <a:spAutoFit/>
          </a:bodyPr>
          <a:lstStyle/>
          <a:p>
            <a:pPr algn="r">
              <a:defRPr/>
            </a:pPr>
            <a:r>
              <a:rPr lang="en-US" sz="1100" dirty="0">
                <a:solidFill>
                  <a:schemeClr val="tx1"/>
                </a:solidFill>
                <a:latin typeface="+mj-lt"/>
              </a:rPr>
              <a:t>Governor’s Office of Student Achievement (GOSA)</a:t>
            </a:r>
          </a:p>
        </p:txBody>
      </p:sp>
      <p:sp>
        <p:nvSpPr>
          <p:cNvPr id="7" name="Slide Number Placeholder 6"/>
          <p:cNvSpPr>
            <a:spLocks noGrp="1"/>
          </p:cNvSpPr>
          <p:nvPr>
            <p:ph type="sldNum" sz="quarter" idx="11"/>
          </p:nvPr>
        </p:nvSpPr>
        <p:spPr/>
        <p:txBody>
          <a:bodyPr/>
          <a:lstStyle/>
          <a:p>
            <a:pPr>
              <a:defRPr/>
            </a:pPr>
            <a:fld id="{BDF5248E-7124-462E-9F60-D69E1E297C44}" type="slidenum">
              <a:rPr lang="en-US" smtClean="0"/>
              <a:pPr>
                <a:defRPr/>
              </a:pPr>
              <a:t>33</a:t>
            </a:fld>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cstate="print"/>
          <a:srcRect/>
          <a:stretch>
            <a:fillRect/>
          </a:stretch>
        </p:blipFill>
        <p:spPr bwMode="auto">
          <a:xfrm>
            <a:off x="0" y="3698875"/>
            <a:ext cx="6950075" cy="1398588"/>
          </a:xfrm>
          <a:prstGeom prst="rect">
            <a:avLst/>
          </a:prstGeom>
          <a:noFill/>
          <a:ln w="9525">
            <a:noFill/>
            <a:miter lim="800000"/>
            <a:headEnd/>
            <a:tailEnd/>
          </a:ln>
        </p:spPr>
      </p:pic>
      <p:sp>
        <p:nvSpPr>
          <p:cNvPr id="27651" name="Title 1"/>
          <p:cNvSpPr>
            <a:spLocks noGrp="1"/>
          </p:cNvSpPr>
          <p:nvPr>
            <p:ph type="title"/>
          </p:nvPr>
        </p:nvSpPr>
        <p:spPr>
          <a:xfrm>
            <a:off x="347663" y="0"/>
            <a:ext cx="6254750" cy="614363"/>
          </a:xfrm>
        </p:spPr>
        <p:txBody>
          <a:bodyPr/>
          <a:lstStyle/>
          <a:p>
            <a:pPr eaLnBrk="1" hangingPunct="1"/>
            <a:r>
              <a:rPr lang="en-US" sz="1800" dirty="0" smtClean="0"/>
              <a:t>Graduation Rate Calculation Comparison</a:t>
            </a:r>
            <a:br>
              <a:rPr lang="en-US" sz="1800" dirty="0" smtClean="0"/>
            </a:br>
            <a:r>
              <a:rPr lang="en-US" sz="1800" dirty="0" smtClean="0"/>
              <a:t>Leaver/Proxy Rate vs. Cohort Rate</a:t>
            </a:r>
          </a:p>
        </p:txBody>
      </p:sp>
      <p:sp>
        <p:nvSpPr>
          <p:cNvPr id="27652" name="Content Placeholder 2"/>
          <p:cNvSpPr>
            <a:spLocks noGrp="1"/>
          </p:cNvSpPr>
          <p:nvPr>
            <p:ph sz="half" idx="1"/>
          </p:nvPr>
        </p:nvSpPr>
        <p:spPr>
          <a:xfrm>
            <a:off x="73025" y="558800"/>
            <a:ext cx="3382963" cy="4470400"/>
          </a:xfrm>
          <a:ln>
            <a:solidFill>
              <a:schemeClr val="tx1"/>
            </a:solidFill>
          </a:ln>
        </p:spPr>
        <p:txBody>
          <a:bodyPr/>
          <a:lstStyle/>
          <a:p>
            <a:pPr marL="255573" indent="-255573" algn="ctr" defTabSz="684171" eaLnBrk="1" hangingPunct="1">
              <a:buFont typeface="Arial" charset="0"/>
              <a:buNone/>
              <a:defRPr/>
            </a:pPr>
            <a:r>
              <a:rPr lang="en-US" sz="900" b="1" dirty="0" smtClean="0">
                <a:latin typeface="+mj-lt"/>
              </a:rPr>
              <a:t>Leaver/Proxy Rate Calculation for AYP 2003-2011</a:t>
            </a:r>
            <a:endParaRPr lang="en-US" sz="900" dirty="0" smtClean="0">
              <a:latin typeface="+mj-lt"/>
            </a:endParaRPr>
          </a:p>
          <a:p>
            <a:pPr marL="255573" indent="-255573" defTabSz="684171" eaLnBrk="1" hangingPunct="1">
              <a:buFont typeface="Arial" charset="0"/>
              <a:buNone/>
              <a:defRPr/>
            </a:pPr>
            <a:r>
              <a:rPr lang="en-US" sz="900" dirty="0" smtClean="0">
                <a:latin typeface="+mj-lt"/>
              </a:rPr>
              <a:t>	This rate </a:t>
            </a:r>
            <a:r>
              <a:rPr lang="en-US" sz="900" u="sng" dirty="0" smtClean="0">
                <a:latin typeface="+mj-lt"/>
              </a:rPr>
              <a:t>does not</a:t>
            </a:r>
            <a:r>
              <a:rPr lang="en-US" sz="900" dirty="0" smtClean="0">
                <a:latin typeface="+mj-lt"/>
              </a:rPr>
              <a:t> track cohorts of students. Therefore, the </a:t>
            </a:r>
            <a:br>
              <a:rPr lang="en-US" sz="900" dirty="0" smtClean="0">
                <a:latin typeface="+mj-lt"/>
              </a:rPr>
            </a:br>
            <a:r>
              <a:rPr lang="en-US" sz="900" dirty="0" smtClean="0">
                <a:latin typeface="+mj-lt"/>
              </a:rPr>
              <a:t>year a student enters the 9th grade is not considered when calculating the graduation rate. The Leaver/Proxy Rate formula is as follows:</a:t>
            </a:r>
          </a:p>
          <a:p>
            <a:pPr marL="255573" indent="-255573" algn="ctr" defTabSz="684171" eaLnBrk="1" hangingPunct="1">
              <a:buFont typeface="Arial" charset="0"/>
              <a:buNone/>
              <a:defRPr/>
            </a:pPr>
            <a:r>
              <a:rPr lang="en-US" sz="900" dirty="0" smtClean="0">
                <a:latin typeface="+mj-lt"/>
              </a:rPr>
              <a:t>	</a:t>
            </a:r>
            <a:r>
              <a:rPr lang="en-US" sz="900" u="sng" dirty="0" smtClean="0">
                <a:latin typeface="+mj-lt"/>
              </a:rPr>
              <a:t> # of regular diplomas</a:t>
            </a:r>
          </a:p>
          <a:p>
            <a:pPr marL="255573" indent="-255573" defTabSz="684171" eaLnBrk="1" hangingPunct="1">
              <a:buFont typeface="Arial" charset="0"/>
              <a:buNone/>
              <a:defRPr/>
            </a:pPr>
            <a:r>
              <a:rPr lang="en-US" sz="900" dirty="0" smtClean="0">
                <a:latin typeface="+mj-lt"/>
              </a:rPr>
              <a:t>	# of regular diplomas + # of special ed. diplomas + # </a:t>
            </a:r>
            <a:br>
              <a:rPr lang="en-US" sz="900" dirty="0" smtClean="0">
                <a:latin typeface="+mj-lt"/>
              </a:rPr>
            </a:br>
            <a:r>
              <a:rPr lang="en-US" sz="900" dirty="0" smtClean="0">
                <a:latin typeface="+mj-lt"/>
              </a:rPr>
              <a:t>of certificates of attendance + 9th grade dropouts (2008) </a:t>
            </a:r>
            <a:br>
              <a:rPr lang="en-US" sz="900" dirty="0" smtClean="0">
                <a:latin typeface="+mj-lt"/>
              </a:rPr>
            </a:br>
            <a:r>
              <a:rPr lang="en-US" sz="900" dirty="0" smtClean="0">
                <a:latin typeface="+mj-lt"/>
              </a:rPr>
              <a:t>+ 10th grade dropouts (2009) + 11th grade dropouts (2010) + 12th grade dropouts (2011)</a:t>
            </a:r>
          </a:p>
          <a:p>
            <a:pPr marL="255573" indent="-255573" defTabSz="684171" eaLnBrk="1" hangingPunct="1">
              <a:buFont typeface="Arial" charset="0"/>
              <a:buNone/>
              <a:defRPr/>
            </a:pPr>
            <a:r>
              <a:rPr lang="en-US" sz="900" dirty="0" smtClean="0">
                <a:latin typeface="+mj-lt"/>
              </a:rPr>
              <a:t>	</a:t>
            </a:r>
            <a:r>
              <a:rPr lang="en-US" sz="900" u="sng" dirty="0" smtClean="0">
                <a:latin typeface="+mj-lt"/>
              </a:rPr>
              <a:t>Dropout Withdrawal Codes:</a:t>
            </a:r>
            <a:endParaRPr lang="en-US" sz="900" dirty="0" smtClean="0">
              <a:latin typeface="+mj-lt"/>
            </a:endParaRPr>
          </a:p>
          <a:p>
            <a:pPr marL="458761" lvl="1" indent="-212712" defTabSz="684171" eaLnBrk="1" hangingPunct="1">
              <a:buFont typeface="Arial" charset="0"/>
              <a:buChar char="•"/>
              <a:defRPr/>
            </a:pPr>
            <a:r>
              <a:rPr lang="en-US" sz="900" dirty="0" smtClean="0">
                <a:latin typeface="+mj-lt"/>
              </a:rPr>
              <a:t>B - Marriage</a:t>
            </a:r>
          </a:p>
          <a:p>
            <a:pPr marL="458761" lvl="1" indent="-212712" defTabSz="684171" eaLnBrk="1" hangingPunct="1">
              <a:buFont typeface="Arial" charset="0"/>
              <a:buChar char="•"/>
              <a:defRPr/>
            </a:pPr>
            <a:r>
              <a:rPr lang="en-US" sz="900" dirty="0" smtClean="0">
                <a:latin typeface="+mj-lt"/>
              </a:rPr>
              <a:t>E - Expelled</a:t>
            </a:r>
          </a:p>
          <a:p>
            <a:pPr marL="458761" lvl="1" indent="-212712" defTabSz="684171" eaLnBrk="1" hangingPunct="1">
              <a:buFont typeface="Arial" charset="0"/>
              <a:buChar char="•"/>
              <a:defRPr/>
            </a:pPr>
            <a:r>
              <a:rPr lang="en-US" sz="900" dirty="0" smtClean="0">
                <a:latin typeface="+mj-lt"/>
              </a:rPr>
              <a:t>F - Financial Hardship/Job</a:t>
            </a:r>
          </a:p>
          <a:p>
            <a:pPr marL="458761" lvl="1" indent="-212712" defTabSz="684171" eaLnBrk="1" hangingPunct="1">
              <a:buFont typeface="Arial" charset="0"/>
              <a:buChar char="•"/>
              <a:defRPr/>
            </a:pPr>
            <a:r>
              <a:rPr lang="en-US" sz="900" dirty="0" smtClean="0">
                <a:latin typeface="+mj-lt"/>
              </a:rPr>
              <a:t>I - Incarcerated</a:t>
            </a:r>
          </a:p>
          <a:p>
            <a:pPr marL="458761" lvl="1" indent="-212712" defTabSz="684171" eaLnBrk="1" hangingPunct="1">
              <a:buFont typeface="Arial" charset="0"/>
              <a:buChar char="•"/>
              <a:defRPr/>
            </a:pPr>
            <a:r>
              <a:rPr lang="en-US" sz="900" dirty="0" smtClean="0">
                <a:latin typeface="+mj-lt"/>
              </a:rPr>
              <a:t>L - Low Grades</a:t>
            </a:r>
          </a:p>
          <a:p>
            <a:pPr marL="458761" lvl="1" indent="-212712" defTabSz="684171" eaLnBrk="1" hangingPunct="1">
              <a:buFont typeface="Arial" charset="0"/>
              <a:buChar char="•"/>
              <a:defRPr/>
            </a:pPr>
            <a:r>
              <a:rPr lang="en-US" sz="900" dirty="0" smtClean="0">
                <a:latin typeface="+mj-lt"/>
              </a:rPr>
              <a:t>M - Military</a:t>
            </a:r>
          </a:p>
          <a:p>
            <a:pPr marL="458761" lvl="1" indent="-212712" defTabSz="684171" eaLnBrk="1" hangingPunct="1">
              <a:buFont typeface="Arial" charset="0"/>
              <a:buChar char="•"/>
              <a:defRPr/>
            </a:pPr>
            <a:r>
              <a:rPr lang="en-US" sz="900" dirty="0" smtClean="0">
                <a:latin typeface="+mj-lt"/>
              </a:rPr>
              <a:t>O - Adult Education</a:t>
            </a:r>
          </a:p>
          <a:p>
            <a:pPr marL="458761" lvl="1" indent="-212712" defTabSz="684171" eaLnBrk="1" hangingPunct="1">
              <a:buFont typeface="Arial" charset="0"/>
              <a:buChar char="•"/>
              <a:defRPr/>
            </a:pPr>
            <a:r>
              <a:rPr lang="en-US" sz="900" dirty="0" smtClean="0">
                <a:latin typeface="+mj-lt"/>
              </a:rPr>
              <a:t>P - Pregnant</a:t>
            </a:r>
          </a:p>
          <a:p>
            <a:pPr marL="458761" lvl="1" indent="-212712" defTabSz="684171" eaLnBrk="1" hangingPunct="1">
              <a:buFont typeface="Arial" charset="0"/>
              <a:buChar char="•"/>
              <a:defRPr/>
            </a:pPr>
            <a:r>
              <a:rPr lang="en-US" sz="900" dirty="0" smtClean="0">
                <a:latin typeface="+mj-lt"/>
              </a:rPr>
              <a:t>R - Removed for Lack of Attendance</a:t>
            </a:r>
          </a:p>
          <a:p>
            <a:pPr marL="458761" lvl="1" indent="-212712" defTabSz="684171" eaLnBrk="1" hangingPunct="1">
              <a:buFont typeface="Arial" charset="0"/>
              <a:buChar char="•"/>
              <a:defRPr/>
            </a:pPr>
            <a:r>
              <a:rPr lang="en-US" sz="900" dirty="0" smtClean="0">
                <a:latin typeface="+mj-lt"/>
              </a:rPr>
              <a:t>S - Serious Illness/Accident</a:t>
            </a:r>
          </a:p>
          <a:p>
            <a:pPr marL="458761" lvl="1" indent="-212712" defTabSz="684171" eaLnBrk="1" hangingPunct="1">
              <a:buFont typeface="Arial" charset="0"/>
              <a:buChar char="•"/>
              <a:defRPr/>
            </a:pPr>
            <a:r>
              <a:rPr lang="en-US" sz="900" dirty="0" smtClean="0">
                <a:latin typeface="+mj-lt"/>
              </a:rPr>
              <a:t>U – Unknown</a:t>
            </a:r>
          </a:p>
          <a:p>
            <a:pPr marL="255573" indent="-255573" defTabSz="684171" eaLnBrk="1" hangingPunct="1">
              <a:buFont typeface="Arial" charset="0"/>
              <a:buNone/>
              <a:defRPr/>
            </a:pPr>
            <a:r>
              <a:rPr lang="en-US" sz="900" b="1" dirty="0" smtClean="0">
                <a:latin typeface="+mj-lt"/>
              </a:rPr>
              <a:t>1.  Active students are not pulled into the calculation.</a:t>
            </a:r>
          </a:p>
          <a:p>
            <a:pPr marL="115882" indent="-115882" defTabSz="684171" eaLnBrk="1" hangingPunct="1">
              <a:buFont typeface="Arial" charset="0"/>
              <a:buNone/>
              <a:defRPr/>
            </a:pPr>
            <a:r>
              <a:rPr lang="en-US" sz="900" b="1" dirty="0" smtClean="0">
                <a:latin typeface="+mj-lt"/>
              </a:rPr>
              <a:t>2.  Students who graduate with a regular diploma impact </a:t>
            </a:r>
            <a:br>
              <a:rPr lang="en-US" sz="900" b="1" dirty="0" smtClean="0">
                <a:latin typeface="+mj-lt"/>
              </a:rPr>
            </a:br>
            <a:r>
              <a:rPr lang="en-US" sz="900" b="1" dirty="0" smtClean="0">
                <a:latin typeface="+mj-lt"/>
              </a:rPr>
              <a:t>the calculation during the school year in which they graduate. </a:t>
            </a:r>
          </a:p>
          <a:p>
            <a:pPr marL="255573" indent="-255573" defTabSz="684171" eaLnBrk="1" hangingPunct="1">
              <a:buFont typeface="Arial" charset="0"/>
              <a:buNone/>
              <a:defRPr/>
            </a:pPr>
            <a:endParaRPr lang="en-US" dirty="0" smtClean="0">
              <a:latin typeface="+mj-lt"/>
            </a:endParaRPr>
          </a:p>
        </p:txBody>
      </p:sp>
      <p:sp>
        <p:nvSpPr>
          <p:cNvPr id="27653" name="Content Placeholder 3"/>
          <p:cNvSpPr>
            <a:spLocks noGrp="1"/>
          </p:cNvSpPr>
          <p:nvPr>
            <p:ph sz="half" idx="2"/>
          </p:nvPr>
        </p:nvSpPr>
        <p:spPr>
          <a:xfrm>
            <a:off x="3467100" y="558800"/>
            <a:ext cx="3379788" cy="4470400"/>
          </a:xfrm>
          <a:ln>
            <a:solidFill>
              <a:schemeClr val="tx1"/>
            </a:solidFill>
          </a:ln>
        </p:spPr>
        <p:txBody>
          <a:bodyPr/>
          <a:lstStyle/>
          <a:p>
            <a:pPr marL="255573" indent="-255573" algn="ctr" defTabSz="684171" eaLnBrk="1" hangingPunct="1">
              <a:buFont typeface="Arial" charset="0"/>
              <a:buNone/>
              <a:defRPr/>
            </a:pPr>
            <a:r>
              <a:rPr lang="en-US" sz="900" b="1" dirty="0" smtClean="0">
                <a:latin typeface="+mj-lt"/>
              </a:rPr>
              <a:t>Cohort Rate Calculation for Report Card 2011 and AYP 2012 &gt;</a:t>
            </a:r>
            <a:endParaRPr lang="en-US" sz="900" dirty="0" smtClean="0">
              <a:latin typeface="+mj-lt"/>
            </a:endParaRPr>
          </a:p>
          <a:p>
            <a:pPr marL="255573" indent="-255573" defTabSz="684171" eaLnBrk="1" hangingPunct="1">
              <a:buFont typeface="Arial" charset="0"/>
              <a:buNone/>
              <a:defRPr/>
            </a:pPr>
            <a:r>
              <a:rPr lang="en-US" sz="900" dirty="0" smtClean="0">
                <a:latin typeface="+mj-lt"/>
              </a:rPr>
              <a:t>	This rate </a:t>
            </a:r>
            <a:r>
              <a:rPr lang="en-US" sz="900" u="sng" dirty="0" smtClean="0">
                <a:latin typeface="+mj-lt"/>
              </a:rPr>
              <a:t>does</a:t>
            </a:r>
            <a:r>
              <a:rPr lang="en-US" sz="900" dirty="0" smtClean="0">
                <a:latin typeface="+mj-lt"/>
              </a:rPr>
              <a:t> track a cohort of students. Students who entered </a:t>
            </a:r>
            <a:br>
              <a:rPr lang="en-US" sz="900" dirty="0" smtClean="0">
                <a:latin typeface="+mj-lt"/>
              </a:rPr>
            </a:br>
            <a:r>
              <a:rPr lang="en-US" sz="900" dirty="0" smtClean="0">
                <a:latin typeface="+mj-lt"/>
              </a:rPr>
              <a:t>9</a:t>
            </a:r>
            <a:r>
              <a:rPr lang="en-US" sz="900" baseline="30000" dirty="0" smtClean="0">
                <a:latin typeface="+mj-lt"/>
              </a:rPr>
              <a:t>th</a:t>
            </a:r>
            <a:r>
              <a:rPr lang="en-US" sz="900" dirty="0" smtClean="0">
                <a:latin typeface="+mj-lt"/>
              </a:rPr>
              <a:t> grade for the first time during the 2007-2008 (2008) school year make up the cohort. </a:t>
            </a:r>
          </a:p>
          <a:p>
            <a:pPr marL="255573" indent="-255573" algn="ctr" defTabSz="684171" eaLnBrk="1" hangingPunct="1">
              <a:buFont typeface="Arial" charset="0"/>
              <a:buNone/>
              <a:defRPr/>
            </a:pPr>
            <a:r>
              <a:rPr lang="en-US" sz="900" dirty="0" smtClean="0">
                <a:latin typeface="+mj-lt"/>
              </a:rPr>
              <a:t>	</a:t>
            </a:r>
            <a:r>
              <a:rPr lang="en-US" sz="900" u="sng" dirty="0" smtClean="0">
                <a:latin typeface="+mj-lt"/>
              </a:rPr>
              <a:t># of cohort students earning a regular diploma</a:t>
            </a:r>
          </a:p>
          <a:p>
            <a:pPr marL="255573" indent="-255573" defTabSz="684171" eaLnBrk="1" hangingPunct="1">
              <a:buFont typeface="Arial" charset="0"/>
              <a:buNone/>
              <a:defRPr/>
            </a:pPr>
            <a:r>
              <a:rPr lang="en-US" sz="900" dirty="0" smtClean="0">
                <a:latin typeface="+mj-lt"/>
              </a:rPr>
              <a:t>	1</a:t>
            </a:r>
            <a:r>
              <a:rPr lang="en-US" sz="900" baseline="30000" dirty="0" smtClean="0">
                <a:latin typeface="+mj-lt"/>
              </a:rPr>
              <a:t>st</a:t>
            </a:r>
            <a:r>
              <a:rPr lang="en-US" sz="900" dirty="0" smtClean="0">
                <a:latin typeface="+mj-lt"/>
              </a:rPr>
              <a:t> time 9</a:t>
            </a:r>
            <a:r>
              <a:rPr lang="en-US" sz="900" baseline="30000" dirty="0" smtClean="0">
                <a:latin typeface="+mj-lt"/>
              </a:rPr>
              <a:t>th</a:t>
            </a:r>
            <a:r>
              <a:rPr lang="en-US" sz="900" dirty="0" smtClean="0">
                <a:latin typeface="+mj-lt"/>
              </a:rPr>
              <a:t> graders  in 2008 plus students who transfer in who belong to this cohort minus students who transfer out, emigrate or die during 2008, 2009, 2010, &amp; 2011 school years</a:t>
            </a:r>
          </a:p>
          <a:p>
            <a:pPr marL="255573" indent="-255573" defTabSz="684171" eaLnBrk="1" hangingPunct="1">
              <a:buFont typeface="Arial" charset="0"/>
              <a:buNone/>
              <a:defRPr/>
            </a:pPr>
            <a:r>
              <a:rPr lang="en-US" sz="900" dirty="0" smtClean="0">
                <a:latin typeface="+mj-lt"/>
              </a:rPr>
              <a:t>	D</a:t>
            </a:r>
            <a:r>
              <a:rPr lang="en-US" sz="900" u="sng" dirty="0" smtClean="0">
                <a:latin typeface="+mj-lt"/>
              </a:rPr>
              <a:t>ropout Withdrawal Codes:</a:t>
            </a:r>
            <a:endParaRPr lang="en-US" sz="900" dirty="0" smtClean="0">
              <a:latin typeface="+mj-lt"/>
            </a:endParaRPr>
          </a:p>
          <a:p>
            <a:pPr marL="512732" indent="-233349" defTabSz="684171" eaLnBrk="1" hangingPunct="1">
              <a:defRPr/>
            </a:pPr>
            <a:r>
              <a:rPr lang="en-US" sz="900" dirty="0" smtClean="0">
                <a:latin typeface="+mj-lt"/>
              </a:rPr>
              <a:t>B - Marriage</a:t>
            </a:r>
          </a:p>
          <a:p>
            <a:pPr marL="512732" indent="-233349" defTabSz="684171" eaLnBrk="1" hangingPunct="1">
              <a:defRPr/>
            </a:pPr>
            <a:r>
              <a:rPr lang="en-US" sz="900" dirty="0" smtClean="0">
                <a:latin typeface="+mj-lt"/>
              </a:rPr>
              <a:t>E - Expelled</a:t>
            </a:r>
          </a:p>
          <a:p>
            <a:pPr marL="512732" indent="-233349" defTabSz="684171" eaLnBrk="1" hangingPunct="1">
              <a:defRPr/>
            </a:pPr>
            <a:r>
              <a:rPr lang="en-US" sz="900" dirty="0" smtClean="0">
                <a:latin typeface="+mj-lt"/>
              </a:rPr>
              <a:t>F - Financial Hardship/Job</a:t>
            </a:r>
          </a:p>
          <a:p>
            <a:pPr marL="512732" indent="-233349" defTabSz="684171" eaLnBrk="1" hangingPunct="1">
              <a:defRPr/>
            </a:pPr>
            <a:r>
              <a:rPr lang="en-US" sz="900" dirty="0" smtClean="0">
                <a:latin typeface="+mj-lt"/>
              </a:rPr>
              <a:t>I - Incarcerated</a:t>
            </a:r>
          </a:p>
          <a:p>
            <a:pPr marL="512732" indent="-233349" defTabSz="684171" eaLnBrk="1" hangingPunct="1">
              <a:defRPr/>
            </a:pPr>
            <a:r>
              <a:rPr lang="en-US" sz="900" dirty="0" smtClean="0">
                <a:latin typeface="+mj-lt"/>
              </a:rPr>
              <a:t>L - Low Grades</a:t>
            </a:r>
          </a:p>
          <a:p>
            <a:pPr marL="512732" indent="-233349" defTabSz="684171" eaLnBrk="1" hangingPunct="1">
              <a:defRPr/>
            </a:pPr>
            <a:r>
              <a:rPr lang="en-US" sz="900" dirty="0" smtClean="0">
                <a:latin typeface="+mj-lt"/>
              </a:rPr>
              <a:t>M - Military</a:t>
            </a:r>
          </a:p>
          <a:p>
            <a:pPr marL="512732" indent="-233349" defTabSz="684171" eaLnBrk="1" hangingPunct="1">
              <a:defRPr/>
            </a:pPr>
            <a:r>
              <a:rPr lang="en-US" sz="900" dirty="0" smtClean="0">
                <a:latin typeface="+mj-lt"/>
              </a:rPr>
              <a:t>O - Adult Education</a:t>
            </a:r>
          </a:p>
          <a:p>
            <a:pPr marL="512732" indent="-233349" defTabSz="684171" eaLnBrk="1" hangingPunct="1">
              <a:defRPr/>
            </a:pPr>
            <a:r>
              <a:rPr lang="en-US" sz="900" dirty="0" smtClean="0">
                <a:latin typeface="+mj-lt"/>
              </a:rPr>
              <a:t>P - Pregnant</a:t>
            </a:r>
          </a:p>
          <a:p>
            <a:pPr marL="512732" indent="-233349" defTabSz="684171" eaLnBrk="1" hangingPunct="1">
              <a:defRPr/>
            </a:pPr>
            <a:r>
              <a:rPr lang="en-US" sz="900" dirty="0" smtClean="0">
                <a:latin typeface="+mj-lt"/>
              </a:rPr>
              <a:t>R - Removed for Lack of Attendance</a:t>
            </a:r>
          </a:p>
          <a:p>
            <a:pPr marL="512732" indent="-233349" defTabSz="684171" eaLnBrk="1" hangingPunct="1">
              <a:defRPr/>
            </a:pPr>
            <a:r>
              <a:rPr lang="en-US" sz="900" dirty="0" smtClean="0">
                <a:latin typeface="+mj-lt"/>
              </a:rPr>
              <a:t>S - Serious Illness/Accident</a:t>
            </a:r>
          </a:p>
          <a:p>
            <a:pPr marL="512732" indent="-233349" defTabSz="684171" eaLnBrk="1" hangingPunct="1">
              <a:defRPr/>
            </a:pPr>
            <a:r>
              <a:rPr lang="en-US" sz="900" dirty="0" smtClean="0">
                <a:latin typeface="+mj-lt"/>
              </a:rPr>
              <a:t>U – Unknown</a:t>
            </a:r>
          </a:p>
          <a:p>
            <a:pPr marL="114293" indent="-114293" defTabSz="684171" eaLnBrk="1" hangingPunct="1">
              <a:buFont typeface="Arial" charset="0"/>
              <a:buNone/>
              <a:defRPr/>
            </a:pPr>
            <a:r>
              <a:rPr lang="en-US" sz="900" b="1" dirty="0" smtClean="0">
                <a:latin typeface="+mj-lt"/>
              </a:rPr>
              <a:t>1. Students who take longer than 4 years and a summer to graduate </a:t>
            </a:r>
            <a:br>
              <a:rPr lang="en-US" sz="900" b="1" dirty="0" smtClean="0">
                <a:latin typeface="+mj-lt"/>
              </a:rPr>
            </a:br>
            <a:r>
              <a:rPr lang="en-US" sz="900" b="1" dirty="0" smtClean="0">
                <a:latin typeface="+mj-lt"/>
              </a:rPr>
              <a:t>will not count in the numerator.</a:t>
            </a:r>
          </a:p>
          <a:p>
            <a:pPr marL="114293" indent="-114293" defTabSz="684171" eaLnBrk="1" hangingPunct="1">
              <a:buFont typeface="Arial" charset="0"/>
              <a:buNone/>
              <a:defRPr/>
            </a:pPr>
            <a:r>
              <a:rPr lang="en-US" sz="900" b="1" dirty="0" smtClean="0">
                <a:latin typeface="+mj-lt"/>
              </a:rPr>
              <a:t>2. Students who belong to the cohort and dropout remain in the denominator.</a:t>
            </a:r>
          </a:p>
          <a:p>
            <a:pPr marL="114293" indent="-114293" defTabSz="684171" eaLnBrk="1" hangingPunct="1">
              <a:buFont typeface="Arial" charset="0"/>
              <a:buNone/>
              <a:defRPr/>
            </a:pPr>
            <a:r>
              <a:rPr lang="en-US" sz="900" b="1" dirty="0" smtClean="0">
                <a:latin typeface="+mj-lt"/>
              </a:rPr>
              <a:t>3. Students who were coded as a dropout and are found to have subsequently enrolled will be re-coded as transfers.</a:t>
            </a:r>
          </a:p>
          <a:p>
            <a:pPr marL="114293" indent="-114293" defTabSz="684171" eaLnBrk="1" hangingPunct="1">
              <a:buFont typeface="Arial" charset="0"/>
              <a:buNone/>
              <a:defRPr/>
            </a:pPr>
            <a:r>
              <a:rPr lang="en-US" sz="900" b="1" dirty="0" smtClean="0">
                <a:latin typeface="+mj-lt"/>
              </a:rPr>
              <a:t>4. Students who were coded as a transfer but cannot be found throughout the state will be re-coded as a dropout.</a:t>
            </a:r>
          </a:p>
          <a:p>
            <a:pPr marL="255573" indent="-255573" defTabSz="684171" eaLnBrk="1" hangingPunct="1">
              <a:defRPr/>
            </a:pPr>
            <a:endParaRPr lang="en-US" dirty="0" smtClean="0">
              <a:latin typeface="+mj-lt"/>
            </a:endParaRPr>
          </a:p>
        </p:txBody>
      </p:sp>
      <p:sp>
        <p:nvSpPr>
          <p:cNvPr id="6" name="Slide Number Placeholder 5"/>
          <p:cNvSpPr>
            <a:spLocks noGrp="1"/>
          </p:cNvSpPr>
          <p:nvPr>
            <p:ph type="sldNum" sz="quarter" idx="11"/>
          </p:nvPr>
        </p:nvSpPr>
        <p:spPr/>
        <p:txBody>
          <a:bodyPr/>
          <a:lstStyle/>
          <a:p>
            <a:pPr>
              <a:defRPr/>
            </a:pPr>
            <a:fld id="{A90D9464-A7EC-411E-B14A-29AB6A3DC0AC}" type="slidenum">
              <a:rPr lang="en-US" smtClean="0"/>
              <a:pPr>
                <a:defRPr/>
              </a:pPr>
              <a:t>34</a:t>
            </a:fld>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3600" dirty="0" smtClean="0">
                <a:cs typeface="Arial" pitchFamily="34" charset="0"/>
              </a:rPr>
              <a:t>Graduation Rate Information</a:t>
            </a:r>
            <a:endParaRPr lang="en-US" dirty="0" smtClean="0"/>
          </a:p>
        </p:txBody>
      </p:sp>
      <p:sp>
        <p:nvSpPr>
          <p:cNvPr id="3" name="Content Placeholder 2"/>
          <p:cNvSpPr>
            <a:spLocks noGrp="1"/>
          </p:cNvSpPr>
          <p:nvPr>
            <p:ph idx="1"/>
          </p:nvPr>
        </p:nvSpPr>
        <p:spPr>
          <a:xfrm>
            <a:off x="331788" y="1010557"/>
            <a:ext cx="6254750" cy="3189288"/>
          </a:xfrm>
        </p:spPr>
        <p:txBody>
          <a:bodyPr/>
          <a:lstStyle/>
          <a:p>
            <a:pPr>
              <a:buClr>
                <a:schemeClr val="accent6">
                  <a:lumMod val="75000"/>
                </a:schemeClr>
              </a:buClr>
              <a:buFont typeface="Arial" charset="0"/>
              <a:buNone/>
              <a:defRPr/>
            </a:pPr>
            <a:r>
              <a:rPr lang="en-US" b="1" dirty="0" smtClean="0"/>
              <a:t>Changes for future</a:t>
            </a:r>
          </a:p>
          <a:p>
            <a:pPr>
              <a:buClr>
                <a:schemeClr val="accent6">
                  <a:lumMod val="75000"/>
                </a:schemeClr>
              </a:buClr>
              <a:buFont typeface="Arial" charset="0"/>
              <a:buNone/>
              <a:defRPr/>
            </a:pPr>
            <a:endParaRPr lang="en-US" sz="800" b="1" dirty="0" smtClean="0"/>
          </a:p>
          <a:p>
            <a:pPr>
              <a:buClr>
                <a:schemeClr val="accent6">
                  <a:lumMod val="75000"/>
                </a:schemeClr>
              </a:buClr>
              <a:buFont typeface="Wingdings" pitchFamily="2" charset="2"/>
              <a:buChar char="q"/>
              <a:defRPr/>
            </a:pPr>
            <a:r>
              <a:rPr lang="en-US" sz="1800" dirty="0" smtClean="0"/>
              <a:t>Since 2003, Georgia has used the leaver method to calculate the graduation rate.</a:t>
            </a:r>
          </a:p>
          <a:p>
            <a:pPr>
              <a:buClr>
                <a:schemeClr val="accent6">
                  <a:lumMod val="75000"/>
                </a:schemeClr>
              </a:buClr>
              <a:buFont typeface="Wingdings" pitchFamily="2" charset="2"/>
              <a:buChar char="q"/>
              <a:defRPr/>
            </a:pPr>
            <a:endParaRPr lang="en-US" sz="1200" dirty="0" smtClean="0"/>
          </a:p>
          <a:p>
            <a:pPr>
              <a:buClr>
                <a:schemeClr val="accent6">
                  <a:lumMod val="75000"/>
                </a:schemeClr>
              </a:buClr>
              <a:buFont typeface="Wingdings" pitchFamily="2" charset="2"/>
              <a:buChar char="q"/>
              <a:defRPr/>
            </a:pPr>
            <a:r>
              <a:rPr lang="en-US" sz="1800" dirty="0" smtClean="0"/>
              <a:t>Georgia moving from the leaver method to a national cohort methodology that is considered more accurate.  In 2012, </a:t>
            </a:r>
            <a:r>
              <a:rPr lang="en-US" sz="1800" i="1" dirty="0" smtClean="0"/>
              <a:t>Georgia plans to report their graduation rates using the </a:t>
            </a:r>
            <a:r>
              <a:rPr lang="en-US" sz="1800" dirty="0" smtClean="0"/>
              <a:t>Cohort  </a:t>
            </a:r>
            <a:r>
              <a:rPr lang="en-US" sz="1800" i="1" dirty="0" smtClean="0"/>
              <a:t>formula.</a:t>
            </a:r>
          </a:p>
          <a:p>
            <a:pPr>
              <a:buClr>
                <a:schemeClr val="accent6">
                  <a:lumMod val="75000"/>
                </a:schemeClr>
              </a:buClr>
              <a:buFont typeface="Wingdings" pitchFamily="2" charset="2"/>
              <a:buChar char="q"/>
              <a:defRPr/>
            </a:pPr>
            <a:endParaRPr lang="en-US" sz="1200" dirty="0" smtClean="0"/>
          </a:p>
          <a:p>
            <a:pPr>
              <a:buClr>
                <a:schemeClr val="accent6">
                  <a:lumMod val="75000"/>
                </a:schemeClr>
              </a:buClr>
              <a:buFont typeface="Wingdings" pitchFamily="2" charset="2"/>
              <a:buChar char="q"/>
              <a:defRPr/>
            </a:pPr>
            <a:r>
              <a:rPr lang="en-US" sz="1800" dirty="0" smtClean="0"/>
              <a:t>Officials in Georgia expect that the graduation rate will drop 10 or more percentage points.</a:t>
            </a:r>
          </a:p>
        </p:txBody>
      </p:sp>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32150"/>
            <a:ext cx="5907088" cy="998538"/>
          </a:xfrm>
        </p:spPr>
        <p:txBody>
          <a:bodyPr/>
          <a:lstStyle/>
          <a:p>
            <a:pPr algn="ctr">
              <a:defRPr/>
            </a:pPr>
            <a:r>
              <a:rPr lang="en-US" sz="3600" dirty="0" smtClean="0"/>
              <a:t>Prevention &amp; intervention strategies</a:t>
            </a:r>
            <a:endParaRPr lang="en-US" sz="3600" dirty="0"/>
          </a:p>
        </p:txBody>
      </p:sp>
      <p:sp>
        <p:nvSpPr>
          <p:cNvPr id="3" name="Text Placeholder 2"/>
          <p:cNvSpPr>
            <a:spLocks noGrp="1"/>
          </p:cNvSpPr>
          <p:nvPr>
            <p:ph type="body" idx="1"/>
          </p:nvPr>
        </p:nvSpPr>
        <p:spPr>
          <a:xfrm>
            <a:off x="549275" y="2132013"/>
            <a:ext cx="5907088" cy="1100137"/>
          </a:xfrm>
        </p:spPr>
        <p:txBody>
          <a:bodyPr/>
          <a:lstStyle/>
          <a:p>
            <a:pPr algn="ctr">
              <a:defRPr/>
            </a:pPr>
            <a:r>
              <a:rPr lang="en-US" sz="3200" dirty="0" smtClean="0">
                <a:solidFill>
                  <a:schemeClr val="accent6">
                    <a:lumMod val="75000"/>
                  </a:schemeClr>
                </a:solidFill>
              </a:rPr>
              <a:t>Increasing the Graduation Rate</a:t>
            </a:r>
            <a:endParaRPr lang="en-US" sz="3200" dirty="0">
              <a:solidFill>
                <a:schemeClr val="accent6">
                  <a:lumMod val="75000"/>
                </a:schemeClr>
              </a:solidFill>
            </a:endParaRPr>
          </a:p>
        </p:txBody>
      </p:sp>
      <p:sp>
        <p:nvSpPr>
          <p:cNvPr id="4" name="Slide Number Placeholder 3"/>
          <p:cNvSpPr>
            <a:spLocks noGrp="1"/>
          </p:cNvSpPr>
          <p:nvPr>
            <p:ph type="sldNum" sz="quarter" idx="11"/>
          </p:nvPr>
        </p:nvSpPr>
        <p:spPr/>
        <p:txBody>
          <a:bodyPr/>
          <a:lstStyle/>
          <a:p>
            <a:pPr>
              <a:defRPr/>
            </a:pPr>
            <a:fld id="{68B1DD67-15CB-4A71-A771-60FA8F424F2E}"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47663" y="201613"/>
            <a:ext cx="6428694" cy="838200"/>
          </a:xfrm>
        </p:spPr>
        <p:txBody>
          <a:bodyPr/>
          <a:lstStyle/>
          <a:p>
            <a:r>
              <a:rPr lang="en-US" sz="3200" dirty="0" smtClean="0">
                <a:cs typeface="Arial" charset="0"/>
              </a:rPr>
              <a:t>Prevention &amp; Intervention </a:t>
            </a:r>
            <a:r>
              <a:rPr lang="en-US" sz="3200" dirty="0" smtClean="0">
                <a:cs typeface="Arial" charset="0"/>
              </a:rPr>
              <a:t>Strategies</a:t>
            </a:r>
            <a:endParaRPr lang="en-US" sz="3200" dirty="0" smtClean="0">
              <a:cs typeface="Helvetica" pitchFamily="34" charset="0"/>
            </a:endParaRPr>
          </a:p>
        </p:txBody>
      </p:sp>
      <p:sp>
        <p:nvSpPr>
          <p:cNvPr id="52227" name="Content Placeholder 2"/>
          <p:cNvSpPr>
            <a:spLocks noGrp="1"/>
          </p:cNvSpPr>
          <p:nvPr>
            <p:ph idx="1"/>
          </p:nvPr>
        </p:nvSpPr>
        <p:spPr>
          <a:xfrm>
            <a:off x="288925" y="1135742"/>
            <a:ext cx="6256338" cy="3017838"/>
          </a:xfrm>
        </p:spPr>
        <p:txBody>
          <a:bodyPr/>
          <a:lstStyle/>
          <a:p>
            <a:pPr marL="0" lvl="1" indent="-255588">
              <a:buFont typeface="Arial" charset="0"/>
              <a:buNone/>
              <a:defRPr/>
            </a:pPr>
            <a:r>
              <a:rPr lang="en-US" sz="1600" b="1" dirty="0" smtClean="0">
                <a:solidFill>
                  <a:schemeClr val="accent6">
                    <a:lumMod val="75000"/>
                  </a:schemeClr>
                </a:solidFill>
                <a:ea typeface="Helvetica" pitchFamily="34" charset="0"/>
                <a:cs typeface="Arial" charset="0"/>
              </a:rPr>
              <a:t>ENVIRONMENT CODE </a:t>
            </a:r>
            <a:r>
              <a:rPr lang="en-US" sz="1600" dirty="0" smtClean="0">
                <a:ea typeface="Helvetica" pitchFamily="34" charset="0"/>
                <a:cs typeface="Arial" charset="0"/>
              </a:rPr>
              <a:t>indicates the type of residential environment in which a student resides or the type of school the student attended at anytime during this school year at this school.  Code only those students for whom one of the codes below apply.  For students where codes do not apply, leave blank.</a:t>
            </a:r>
          </a:p>
          <a:p>
            <a:pPr>
              <a:defRPr/>
            </a:pPr>
            <a:endParaRPr lang="en-US" dirty="0" smtClean="0">
              <a:ea typeface="Helvetica" pitchFamily="34" charset="0"/>
              <a:cs typeface="Arial" charset="0"/>
            </a:endParaRPr>
          </a:p>
          <a:p>
            <a:pPr>
              <a:defRPr/>
            </a:pPr>
            <a:endParaRPr lang="en-US" dirty="0" smtClean="0">
              <a:ea typeface="Helvetica" pitchFamily="34" charset="0"/>
              <a:cs typeface="Arial" charset="0"/>
            </a:endParaRPr>
          </a:p>
          <a:p>
            <a:pPr>
              <a:defRPr/>
            </a:pPr>
            <a:endParaRPr lang="en-US" dirty="0" smtClean="0">
              <a:ea typeface="Helvetica" pitchFamily="34" charset="0"/>
              <a:cs typeface="Arial" charset="0"/>
            </a:endParaRPr>
          </a:p>
        </p:txBody>
      </p:sp>
      <p:pic>
        <p:nvPicPr>
          <p:cNvPr id="35844" name="Picture 4" descr="Environment code.png"/>
          <p:cNvPicPr>
            <a:picLocks noChangeAspect="1"/>
          </p:cNvPicPr>
          <p:nvPr/>
        </p:nvPicPr>
        <p:blipFill>
          <a:blip r:embed="rId2" cstate="print"/>
          <a:srcRect/>
          <a:stretch>
            <a:fillRect/>
          </a:stretch>
        </p:blipFill>
        <p:spPr bwMode="auto">
          <a:xfrm>
            <a:off x="886280" y="2514600"/>
            <a:ext cx="4914900" cy="1706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 y="201613"/>
            <a:ext cx="6387873" cy="838200"/>
          </a:xfrm>
        </p:spPr>
        <p:txBody>
          <a:bodyPr/>
          <a:lstStyle/>
          <a:p>
            <a:r>
              <a:rPr lang="en-US" sz="3200" dirty="0" smtClean="0">
                <a:cs typeface="Arial" charset="0"/>
              </a:rPr>
              <a:t>Prevention &amp; Intervention Strategies</a:t>
            </a:r>
            <a:endParaRPr lang="en-US" sz="3200" dirty="0"/>
          </a:p>
        </p:txBody>
      </p:sp>
      <p:sp>
        <p:nvSpPr>
          <p:cNvPr id="3" name="Content Placeholder 2"/>
          <p:cNvSpPr>
            <a:spLocks noGrp="1"/>
          </p:cNvSpPr>
          <p:nvPr>
            <p:ph idx="1"/>
          </p:nvPr>
        </p:nvSpPr>
        <p:spPr/>
        <p:txBody>
          <a:bodyPr/>
          <a:lstStyle/>
          <a:p>
            <a:pPr marL="0">
              <a:buClr>
                <a:schemeClr val="accent6">
                  <a:lumMod val="75000"/>
                </a:schemeClr>
              </a:buClr>
              <a:buNone/>
            </a:pPr>
            <a:r>
              <a:rPr lang="en-US" b="1" dirty="0" smtClean="0">
                <a:solidFill>
                  <a:schemeClr val="accent6">
                    <a:lumMod val="75000"/>
                  </a:schemeClr>
                </a:solidFill>
              </a:rPr>
              <a:t>Take a few minutes to discuss the following with your colleagues:</a:t>
            </a:r>
          </a:p>
          <a:p>
            <a:pPr>
              <a:buClr>
                <a:schemeClr val="accent6">
                  <a:lumMod val="75000"/>
                </a:schemeClr>
              </a:buClr>
              <a:buFont typeface="Wingdings" pitchFamily="2" charset="2"/>
              <a:buChar char="q"/>
            </a:pPr>
            <a:r>
              <a:rPr lang="en-US" b="1" dirty="0" smtClean="0">
                <a:ea typeface="Helvetica" pitchFamily="34" charset="0"/>
                <a:cs typeface="Arial" charset="0"/>
              </a:rPr>
              <a:t>Does your LEA have a way to disaggregate data by the environment code</a:t>
            </a:r>
            <a:r>
              <a:rPr lang="en-US" b="1" dirty="0" smtClean="0">
                <a:ea typeface="Helvetica" pitchFamily="34" charset="0"/>
                <a:cs typeface="Arial" charset="0"/>
              </a:rPr>
              <a:t>?</a:t>
            </a:r>
          </a:p>
          <a:p>
            <a:pPr>
              <a:buClr>
                <a:schemeClr val="accent6">
                  <a:lumMod val="75000"/>
                </a:schemeClr>
              </a:buClr>
              <a:buFont typeface="Wingdings" pitchFamily="2" charset="2"/>
              <a:buChar char="q"/>
            </a:pPr>
            <a:r>
              <a:rPr lang="en-US" b="1" dirty="0" smtClean="0">
                <a:ea typeface="Helvetica" pitchFamily="34" charset="0"/>
                <a:cs typeface="Arial" charset="0"/>
              </a:rPr>
              <a:t>Do you know the person in your LEA who may need data for N&amp;D students?</a:t>
            </a:r>
          </a:p>
          <a:p>
            <a:pPr>
              <a:buClr>
                <a:schemeClr val="accent6">
                  <a:lumMod val="75000"/>
                </a:schemeClr>
              </a:buClr>
              <a:buFont typeface="Wingdings" pitchFamily="2" charset="2"/>
              <a:buChar char="q"/>
            </a:pPr>
            <a:r>
              <a:rPr lang="en-US" b="1" dirty="0" smtClean="0">
                <a:ea typeface="Helvetica" pitchFamily="34" charset="0"/>
                <a:cs typeface="Arial" charset="0"/>
              </a:rPr>
              <a:t>Do you know the person in </a:t>
            </a:r>
            <a:r>
              <a:rPr lang="en-US" b="1" dirty="0" smtClean="0">
                <a:ea typeface="Helvetica" pitchFamily="34" charset="0"/>
                <a:cs typeface="Arial" charset="0"/>
              </a:rPr>
              <a:t>your </a:t>
            </a:r>
            <a:r>
              <a:rPr lang="en-US" b="1" dirty="0" smtClean="0">
                <a:ea typeface="Helvetica" pitchFamily="34" charset="0"/>
                <a:cs typeface="Arial" charset="0"/>
              </a:rPr>
              <a:t>LEA who may need data for </a:t>
            </a:r>
            <a:r>
              <a:rPr lang="en-US" b="1" dirty="0" smtClean="0">
                <a:ea typeface="Helvetica" pitchFamily="34" charset="0"/>
                <a:cs typeface="Arial" charset="0"/>
              </a:rPr>
              <a:t>homeless students</a:t>
            </a:r>
            <a:r>
              <a:rPr lang="en-US" b="1" dirty="0" smtClean="0">
                <a:ea typeface="Helvetica" pitchFamily="34" charset="0"/>
                <a:cs typeface="Arial" charset="0"/>
              </a:rPr>
              <a:t>?</a:t>
            </a:r>
          </a:p>
          <a:p>
            <a:pPr>
              <a:buClr>
                <a:schemeClr val="accent6">
                  <a:lumMod val="75000"/>
                </a:schemeClr>
              </a:buClr>
              <a:buFont typeface="Wingdings" pitchFamily="2" charset="2"/>
              <a:buChar char="q"/>
            </a:pPr>
            <a:endParaRPr lang="en-US" b="1" dirty="0" smtClean="0">
              <a:ea typeface="Helvetica" pitchFamily="34" charset="0"/>
              <a:cs typeface="Arial" charset="0"/>
            </a:endParaRPr>
          </a:p>
          <a:p>
            <a:pPr>
              <a:buClr>
                <a:schemeClr val="accent6">
                  <a:lumMod val="75000"/>
                </a:schemeClr>
              </a:buClr>
              <a:buFont typeface="Wingdings" pitchFamily="2" charset="2"/>
              <a:buChar char="q"/>
            </a:pPr>
            <a:endParaRPr lang="en-US" dirty="0"/>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8600" y="201613"/>
            <a:ext cx="6523264" cy="838200"/>
          </a:xfrm>
        </p:spPr>
        <p:txBody>
          <a:bodyPr/>
          <a:lstStyle/>
          <a:p>
            <a:r>
              <a:rPr lang="en-US" sz="3200" dirty="0" smtClean="0">
                <a:cs typeface="Arial" charset="0"/>
              </a:rPr>
              <a:t>Prevention &amp; Intervention Strategies</a:t>
            </a:r>
            <a:endParaRPr lang="en-US" sz="3200" dirty="0" smtClean="0"/>
          </a:p>
        </p:txBody>
      </p:sp>
      <p:sp>
        <p:nvSpPr>
          <p:cNvPr id="3" name="Content Placeholder 2"/>
          <p:cNvSpPr>
            <a:spLocks noGrp="1"/>
          </p:cNvSpPr>
          <p:nvPr>
            <p:ph idx="1"/>
          </p:nvPr>
        </p:nvSpPr>
        <p:spPr>
          <a:xfrm>
            <a:off x="347663" y="1173163"/>
            <a:ext cx="6254750" cy="3189287"/>
          </a:xfrm>
        </p:spPr>
        <p:txBody>
          <a:bodyPr/>
          <a:lstStyle/>
          <a:p>
            <a:pPr>
              <a:buFont typeface="Arial" charset="0"/>
              <a:buNone/>
              <a:defRPr/>
            </a:pPr>
            <a:r>
              <a:rPr lang="en-US" sz="1800" b="1" dirty="0" smtClean="0"/>
              <a:t>Consider these facts about homeless children in the United States:</a:t>
            </a:r>
          </a:p>
          <a:p>
            <a:pPr>
              <a:buClr>
                <a:schemeClr val="accent6">
                  <a:lumMod val="75000"/>
                </a:schemeClr>
              </a:buClr>
              <a:buFont typeface="Wingdings" pitchFamily="2" charset="2"/>
              <a:buChar char="q"/>
              <a:defRPr/>
            </a:pPr>
            <a:r>
              <a:rPr lang="en-US" sz="1800" dirty="0" smtClean="0"/>
              <a:t>In one year, 42% transferred schools at least once. Of these, 51% transferred twice or more.</a:t>
            </a:r>
          </a:p>
          <a:p>
            <a:pPr>
              <a:buClr>
                <a:schemeClr val="accent6">
                  <a:lumMod val="75000"/>
                </a:schemeClr>
              </a:buClr>
              <a:buFont typeface="Wingdings" pitchFamily="2" charset="2"/>
              <a:buChar char="q"/>
              <a:defRPr/>
            </a:pPr>
            <a:r>
              <a:rPr lang="en-US" sz="1800" dirty="0" smtClean="0"/>
              <a:t>28% will attend three or more different schools in one year.</a:t>
            </a:r>
          </a:p>
          <a:p>
            <a:pPr>
              <a:buClr>
                <a:schemeClr val="accent6">
                  <a:lumMod val="75000"/>
                </a:schemeClr>
              </a:buClr>
              <a:buFont typeface="Wingdings" pitchFamily="2" charset="2"/>
              <a:buChar char="q"/>
              <a:defRPr/>
            </a:pPr>
            <a:r>
              <a:rPr lang="en-US" sz="1800" dirty="0" smtClean="0"/>
              <a:t>With each change in schools, it is estimated that a student is set back academically by an average of four to six months.</a:t>
            </a:r>
          </a:p>
          <a:p>
            <a:pPr>
              <a:buClr>
                <a:schemeClr val="accent6">
                  <a:lumMod val="75000"/>
                </a:schemeClr>
              </a:buClr>
              <a:buFont typeface="Wingdings" pitchFamily="2" charset="2"/>
              <a:buChar char="q"/>
              <a:defRPr/>
            </a:pPr>
            <a:r>
              <a:rPr lang="en-US" sz="1800" dirty="0" smtClean="0"/>
              <a:t>Many lack basic school supplies and a reasonable environment in which to do homework.</a:t>
            </a:r>
          </a:p>
          <a:p>
            <a:pPr>
              <a:buClr>
                <a:schemeClr val="accent6">
                  <a:lumMod val="75000"/>
                </a:schemeClr>
              </a:buClr>
              <a:buFont typeface="Wingdings" pitchFamily="2" charset="2"/>
              <a:buChar char="q"/>
              <a:defRPr/>
            </a:pPr>
            <a:r>
              <a:rPr lang="en-US" sz="1800" dirty="0" smtClean="0"/>
              <a:t>Three quarters of older homeless students drop out of school.</a:t>
            </a:r>
            <a:endParaRPr lang="en-US" sz="1800" i="1" dirty="0" smtClean="0"/>
          </a:p>
          <a:p>
            <a:pPr>
              <a:buClr>
                <a:schemeClr val="accent6">
                  <a:lumMod val="75000"/>
                </a:schemeClr>
              </a:buClr>
              <a:buFont typeface="Arial" charset="0"/>
              <a:buNone/>
              <a:defRPr/>
            </a:pPr>
            <a:endParaRPr lang="en-US" sz="1000" i="1" dirty="0" smtClean="0"/>
          </a:p>
        </p:txBody>
      </p:sp>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Overview of Title I, Part D</a:t>
            </a:r>
          </a:p>
        </p:txBody>
      </p:sp>
      <p:sp>
        <p:nvSpPr>
          <p:cNvPr id="11267" name="Content Placeholder 2"/>
          <p:cNvSpPr>
            <a:spLocks noGrp="1"/>
          </p:cNvSpPr>
          <p:nvPr>
            <p:ph idx="1"/>
          </p:nvPr>
        </p:nvSpPr>
        <p:spPr>
          <a:xfrm>
            <a:off x="347663" y="1173163"/>
            <a:ext cx="6254750" cy="3189287"/>
          </a:xfrm>
        </p:spPr>
        <p:txBody>
          <a:bodyPr/>
          <a:lstStyle/>
          <a:p>
            <a:pPr>
              <a:buFont typeface="Arial" charset="0"/>
              <a:buNone/>
              <a:defRPr/>
            </a:pPr>
            <a:r>
              <a:rPr lang="en-US" dirty="0" smtClean="0"/>
              <a:t>Neglected and Delinquent Children defined:</a:t>
            </a:r>
          </a:p>
          <a:p>
            <a:pPr>
              <a:buFont typeface="Arial" charset="0"/>
              <a:buNone/>
              <a:defRPr/>
            </a:pPr>
            <a:endParaRPr lang="en-US" sz="1200" u="sng" dirty="0" smtClean="0"/>
          </a:p>
          <a:p>
            <a:pPr>
              <a:buClr>
                <a:schemeClr val="accent6">
                  <a:lumMod val="75000"/>
                </a:schemeClr>
              </a:buClr>
              <a:buFont typeface="Wingdings" pitchFamily="2" charset="2"/>
              <a:buChar char="q"/>
              <a:defRPr/>
            </a:pPr>
            <a:r>
              <a:rPr lang="en-US" u="sng" dirty="0" smtClean="0"/>
              <a:t>Neglected</a:t>
            </a:r>
            <a:r>
              <a:rPr lang="en-US" dirty="0" smtClean="0"/>
              <a:t> = </a:t>
            </a:r>
            <a:r>
              <a:rPr lang="en-US" i="1" dirty="0" smtClean="0"/>
              <a:t>Children and youth who are in need of care due to abandonment, neglect, or death of their parents or guardians.</a:t>
            </a:r>
          </a:p>
          <a:p>
            <a:pPr>
              <a:buClr>
                <a:schemeClr val="accent6">
                  <a:lumMod val="75000"/>
                </a:schemeClr>
              </a:buClr>
              <a:buFont typeface="Wingdings" pitchFamily="2" charset="2"/>
              <a:buChar char="q"/>
              <a:defRPr/>
            </a:pPr>
            <a:endParaRPr lang="en-US" sz="1200" dirty="0" smtClean="0"/>
          </a:p>
          <a:p>
            <a:pPr>
              <a:buClr>
                <a:schemeClr val="accent6">
                  <a:lumMod val="75000"/>
                </a:schemeClr>
              </a:buClr>
              <a:buFont typeface="Wingdings" pitchFamily="2" charset="2"/>
              <a:buChar char="q"/>
              <a:defRPr/>
            </a:pPr>
            <a:r>
              <a:rPr lang="en-US" u="sng" dirty="0" smtClean="0"/>
              <a:t>Delinquent</a:t>
            </a:r>
            <a:r>
              <a:rPr lang="en-US" dirty="0" smtClean="0"/>
              <a:t> = </a:t>
            </a:r>
            <a:r>
              <a:rPr lang="en-US" i="1" dirty="0" smtClean="0"/>
              <a:t>Children who have been adjudicated to be delinquent or in need of supervision.</a:t>
            </a:r>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SI Process Flowmama 5-15-11.jpg"/>
          <p:cNvPicPr>
            <a:picLocks noChangeAspect="1"/>
          </p:cNvPicPr>
          <p:nvPr/>
        </p:nvPicPr>
        <p:blipFill>
          <a:blip r:embed="rId2" cstate="print"/>
          <a:srcRect/>
          <a:stretch>
            <a:fillRect/>
          </a:stretch>
        </p:blipFill>
        <p:spPr bwMode="auto">
          <a:xfrm>
            <a:off x="222253" y="0"/>
            <a:ext cx="6505575" cy="5029200"/>
          </a:xfrm>
          <a:prstGeom prst="rect">
            <a:avLst/>
          </a:prstGeom>
          <a:ln>
            <a:noFill/>
          </a:ln>
          <a:effectLst>
            <a:softEdge rad="112500"/>
          </a:effectLst>
        </p:spPr>
      </p:pic>
      <p:sp>
        <p:nvSpPr>
          <p:cNvPr id="3" name="Slide Number Placeholder 2"/>
          <p:cNvSpPr>
            <a:spLocks noGrp="1"/>
          </p:cNvSpPr>
          <p:nvPr>
            <p:ph type="sldNum" sz="quarter" idx="11"/>
          </p:nvPr>
        </p:nvSpPr>
        <p:spPr/>
        <p:txBody>
          <a:bodyPr/>
          <a:lstStyle/>
          <a:p>
            <a:pPr>
              <a:defRPr/>
            </a:pPr>
            <a:fld id="{8E041C6D-B6DC-410D-B858-78F1927EF459}" type="slidenum">
              <a:rPr lang="en-US" smtClean="0"/>
              <a:pPr>
                <a:defRPr/>
              </a:pPr>
              <a:t>40</a:t>
            </a:fld>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7150" y="247650"/>
            <a:ext cx="6835775" cy="581025"/>
          </a:xfrm>
        </p:spPr>
        <p:txBody>
          <a:bodyPr/>
          <a:lstStyle/>
          <a:p>
            <a:pPr eaLnBrk="1" hangingPunct="1"/>
            <a:r>
              <a:rPr lang="en-US" sz="3200" dirty="0" smtClean="0">
                <a:cs typeface="Arial" charset="0"/>
              </a:rPr>
              <a:t>Prevention &amp; Intervention Strategies</a:t>
            </a:r>
          </a:p>
        </p:txBody>
      </p:sp>
      <p:sp>
        <p:nvSpPr>
          <p:cNvPr id="16387" name="Content Placeholder 5"/>
          <p:cNvSpPr>
            <a:spLocks noGrp="1"/>
          </p:cNvSpPr>
          <p:nvPr>
            <p:ph idx="1"/>
          </p:nvPr>
        </p:nvSpPr>
        <p:spPr>
          <a:xfrm>
            <a:off x="274638" y="863600"/>
            <a:ext cx="6364287" cy="3324225"/>
          </a:xfrm>
        </p:spPr>
        <p:txBody>
          <a:bodyPr/>
          <a:lstStyle/>
          <a:p>
            <a:pPr eaLnBrk="1" hangingPunct="1">
              <a:spcBef>
                <a:spcPct val="0"/>
              </a:spcBef>
              <a:spcAft>
                <a:spcPts val="600"/>
              </a:spcAft>
              <a:buFont typeface="Arial" charset="0"/>
              <a:buNone/>
            </a:pPr>
            <a:r>
              <a:rPr lang="en-US" sz="2000" b="1" dirty="0" smtClean="0">
                <a:cs typeface="Arial" charset="0"/>
              </a:rPr>
              <a:t>Support at-risk students:</a:t>
            </a:r>
          </a:p>
          <a:p>
            <a:pPr lvl="1" eaLnBrk="1" hangingPunct="1">
              <a:spcBef>
                <a:spcPct val="0"/>
              </a:spcBef>
              <a:spcAft>
                <a:spcPts val="600"/>
              </a:spcAft>
              <a:buClr>
                <a:schemeClr val="accent6">
                  <a:lumMod val="75000"/>
                </a:schemeClr>
              </a:buClr>
              <a:buFont typeface="Wingdings" pitchFamily="2" charset="2"/>
              <a:buChar char="q"/>
            </a:pPr>
            <a:r>
              <a:rPr lang="en-US" sz="2000" b="1" dirty="0" smtClean="0">
                <a:cs typeface="Arial" charset="0"/>
              </a:rPr>
              <a:t>Model</a:t>
            </a:r>
            <a:r>
              <a:rPr lang="en-US" sz="2000" dirty="0" smtClean="0">
                <a:cs typeface="Arial" charset="0"/>
              </a:rPr>
              <a:t> positive and respectful behavior.</a:t>
            </a:r>
          </a:p>
          <a:p>
            <a:pPr lvl="1" eaLnBrk="1" hangingPunct="1">
              <a:spcBef>
                <a:spcPct val="0"/>
              </a:spcBef>
              <a:spcAft>
                <a:spcPts val="600"/>
              </a:spcAft>
              <a:buClr>
                <a:schemeClr val="accent6">
                  <a:lumMod val="75000"/>
                </a:schemeClr>
              </a:buClr>
              <a:buFont typeface="Wingdings" pitchFamily="2" charset="2"/>
              <a:buChar char="q"/>
            </a:pPr>
            <a:r>
              <a:rPr lang="en-US" sz="2000" b="1" dirty="0" smtClean="0">
                <a:cs typeface="Arial" charset="0"/>
              </a:rPr>
              <a:t>Offer guidance, stability, and assistance </a:t>
            </a:r>
            <a:r>
              <a:rPr lang="en-US" sz="2000" dirty="0" smtClean="0">
                <a:cs typeface="Arial" charset="0"/>
              </a:rPr>
              <a:t>in making intelligent, personal, and educational choices.</a:t>
            </a:r>
          </a:p>
          <a:p>
            <a:pPr lvl="1" eaLnBrk="1" hangingPunct="1">
              <a:spcBef>
                <a:spcPct val="0"/>
              </a:spcBef>
              <a:spcAft>
                <a:spcPts val="600"/>
              </a:spcAft>
              <a:buClr>
                <a:schemeClr val="accent6">
                  <a:lumMod val="75000"/>
                </a:schemeClr>
              </a:buClr>
              <a:buFont typeface="Wingdings" pitchFamily="2" charset="2"/>
              <a:buChar char="q"/>
            </a:pPr>
            <a:r>
              <a:rPr lang="en-US" sz="2000" b="1" dirty="0" smtClean="0">
                <a:cs typeface="Arial" charset="0"/>
              </a:rPr>
              <a:t>Garner family and community support.</a:t>
            </a:r>
          </a:p>
          <a:p>
            <a:pPr lvl="1" eaLnBrk="1" hangingPunct="1">
              <a:spcBef>
                <a:spcPct val="0"/>
              </a:spcBef>
              <a:spcAft>
                <a:spcPts val="600"/>
              </a:spcAft>
              <a:buClr>
                <a:schemeClr val="accent6">
                  <a:lumMod val="75000"/>
                </a:schemeClr>
              </a:buClr>
              <a:buFont typeface="Wingdings" pitchFamily="2" charset="2"/>
              <a:buChar char="q"/>
            </a:pPr>
            <a:r>
              <a:rPr lang="en-US" sz="2000" b="1" dirty="0" smtClean="0">
                <a:cs typeface="Arial" charset="0"/>
              </a:rPr>
              <a:t>Triage efforts of school leadership, teachers, and other student support staff </a:t>
            </a:r>
            <a:r>
              <a:rPr lang="en-US" sz="2000" dirty="0" smtClean="0">
                <a:cs typeface="Arial" charset="0"/>
              </a:rPr>
              <a:t>to acquire resources, broker extra help, and address individual and collective challenges.</a:t>
            </a:r>
          </a:p>
        </p:txBody>
      </p:sp>
      <p:sp>
        <p:nvSpPr>
          <p:cNvPr id="4" name="Content Placeholder 5"/>
          <p:cNvSpPr txBox="1">
            <a:spLocks/>
          </p:cNvSpPr>
          <p:nvPr/>
        </p:nvSpPr>
        <p:spPr bwMode="auto">
          <a:xfrm>
            <a:off x="288925" y="949325"/>
            <a:ext cx="6604000" cy="3521075"/>
          </a:xfrm>
          <a:prstGeom prst="rect">
            <a:avLst/>
          </a:prstGeom>
          <a:noFill/>
          <a:ln w="9525">
            <a:noFill/>
            <a:miter lim="800000"/>
            <a:headEnd/>
            <a:tailEnd/>
          </a:ln>
        </p:spPr>
        <p:txBody>
          <a:bodyPr lIns="68447" tIns="34223" rIns="68447" bIns="34223"/>
          <a:lstStyle/>
          <a:p>
            <a:pPr marL="256680" indent="-256680" eaLnBrk="0" hangingPunct="0">
              <a:spcBef>
                <a:spcPct val="20000"/>
              </a:spcBef>
              <a:defRPr/>
            </a:pPr>
            <a:r>
              <a:rPr lang="en-US" sz="1800" b="1" kern="0" dirty="0">
                <a:latin typeface="Garamond" pitchFamily="18" charset="0"/>
              </a:rPr>
              <a:t>	</a:t>
            </a:r>
          </a:p>
          <a:p>
            <a:pPr marL="256680" indent="-256680" algn="ctr" eaLnBrk="0" hangingPunct="0">
              <a:spcBef>
                <a:spcPts val="1347"/>
              </a:spcBef>
              <a:defRPr/>
            </a:pPr>
            <a:endParaRPr lang="en-US" sz="1800" b="1" kern="0" dirty="0">
              <a:solidFill>
                <a:srgbClr val="C00000"/>
              </a:solidFill>
              <a:effectLst>
                <a:outerShdw blurRad="38100" dist="38100" dir="2700000" algn="tl">
                  <a:srgbClr val="000000">
                    <a:alpha val="43137"/>
                  </a:srgbClr>
                </a:outerShdw>
              </a:effectLst>
              <a:latin typeface="Garamond" pitchFamily="18" charset="0"/>
            </a:endParaRPr>
          </a:p>
        </p:txBody>
      </p:sp>
      <p:sp>
        <p:nvSpPr>
          <p:cNvPr id="5" name="TextBox 4"/>
          <p:cNvSpPr txBox="1"/>
          <p:nvPr/>
        </p:nvSpPr>
        <p:spPr>
          <a:xfrm>
            <a:off x="153988" y="3987800"/>
            <a:ext cx="6796087" cy="430213"/>
          </a:xfrm>
          <a:prstGeom prst="rect">
            <a:avLst/>
          </a:prstGeom>
          <a:noFill/>
        </p:spPr>
        <p:txBody>
          <a:bodyPr lIns="91434" tIns="45717" rIns="91434" bIns="45717">
            <a:spAutoFit/>
          </a:bodyPr>
          <a:lstStyle/>
          <a:p>
            <a:pPr algn="r">
              <a:defRPr/>
            </a:pPr>
            <a:r>
              <a:rPr lang="en-US" sz="1100" dirty="0" err="1">
                <a:solidFill>
                  <a:schemeClr val="tx1"/>
                </a:solidFill>
                <a:latin typeface="+mj-lt"/>
                <a:cs typeface="Arial" pitchFamily="34" charset="0"/>
              </a:rPr>
              <a:t>Bridgeland</a:t>
            </a:r>
            <a:r>
              <a:rPr lang="en-US" sz="1100" dirty="0">
                <a:solidFill>
                  <a:schemeClr val="tx1"/>
                </a:solidFill>
                <a:latin typeface="+mj-lt"/>
                <a:cs typeface="Arial" pitchFamily="34" charset="0"/>
              </a:rPr>
              <a:t>, </a:t>
            </a:r>
            <a:r>
              <a:rPr lang="en-US" sz="1100" dirty="0" err="1">
                <a:solidFill>
                  <a:schemeClr val="tx1"/>
                </a:solidFill>
                <a:latin typeface="+mj-lt"/>
                <a:cs typeface="Arial" pitchFamily="34" charset="0"/>
              </a:rPr>
              <a:t>Dilulio</a:t>
            </a:r>
            <a:r>
              <a:rPr lang="en-US" sz="1100" dirty="0">
                <a:solidFill>
                  <a:schemeClr val="tx1"/>
                </a:solidFill>
                <a:latin typeface="+mj-lt"/>
                <a:cs typeface="Arial" pitchFamily="34" charset="0"/>
              </a:rPr>
              <a:t>, &amp; Morison, 2006; Goldschmidt &amp; Wang, 1999; Hammond, Linton, </a:t>
            </a:r>
            <a:r>
              <a:rPr lang="en-US" sz="1100" dirty="0" err="1">
                <a:solidFill>
                  <a:schemeClr val="tx1"/>
                </a:solidFill>
                <a:latin typeface="+mj-lt"/>
                <a:cs typeface="Arial" pitchFamily="34" charset="0"/>
              </a:rPr>
              <a:t>Smink</a:t>
            </a:r>
            <a:r>
              <a:rPr lang="en-US" sz="1100" dirty="0">
                <a:solidFill>
                  <a:schemeClr val="tx1"/>
                </a:solidFill>
                <a:latin typeface="+mj-lt"/>
                <a:cs typeface="Arial" pitchFamily="34" charset="0"/>
              </a:rPr>
              <a:t>, &amp; Drew, 2007; Howard &amp; Johnson, 2002; </a:t>
            </a:r>
            <a:r>
              <a:rPr lang="en-US" sz="1100" dirty="0" err="1">
                <a:solidFill>
                  <a:schemeClr val="tx1"/>
                </a:solidFill>
                <a:latin typeface="+mj-lt"/>
                <a:cs typeface="Arial" pitchFamily="34" charset="0"/>
              </a:rPr>
              <a:t>Ingels</a:t>
            </a:r>
            <a:r>
              <a:rPr lang="en-US" sz="1100" dirty="0">
                <a:solidFill>
                  <a:schemeClr val="tx1"/>
                </a:solidFill>
                <a:latin typeface="+mj-lt"/>
                <a:cs typeface="Arial" pitchFamily="34" charset="0"/>
              </a:rPr>
              <a:t> et al., 2002; Tinto, 1987; Roderick, 1993; </a:t>
            </a:r>
            <a:r>
              <a:rPr lang="en-US" sz="1100" dirty="0" err="1">
                <a:solidFill>
                  <a:schemeClr val="tx1"/>
                </a:solidFill>
                <a:latin typeface="+mj-lt"/>
                <a:cs typeface="Arial" pitchFamily="34" charset="0"/>
              </a:rPr>
              <a:t>Wehlage</a:t>
            </a:r>
            <a:r>
              <a:rPr lang="en-US" sz="1100" dirty="0">
                <a:solidFill>
                  <a:schemeClr val="tx1"/>
                </a:solidFill>
                <a:latin typeface="+mj-lt"/>
                <a:cs typeface="Arial" pitchFamily="34" charset="0"/>
              </a:rPr>
              <a:t>, 1989; </a:t>
            </a:r>
            <a:r>
              <a:rPr lang="en-US" sz="1100" dirty="0" err="1">
                <a:solidFill>
                  <a:schemeClr val="tx1"/>
                </a:solidFill>
                <a:latin typeface="+mj-lt"/>
                <a:cs typeface="Arial" pitchFamily="34" charset="0"/>
              </a:rPr>
              <a:t>Wehlage</a:t>
            </a:r>
            <a:r>
              <a:rPr lang="en-US" sz="1100" dirty="0">
                <a:solidFill>
                  <a:schemeClr val="tx1"/>
                </a:solidFill>
                <a:latin typeface="+mj-lt"/>
                <a:cs typeface="Arial" pitchFamily="34" charset="0"/>
              </a:rPr>
              <a:t> et al., 1989</a:t>
            </a:r>
            <a:endParaRPr lang="en-US" sz="1100" dirty="0">
              <a:solidFill>
                <a:schemeClr val="tx1"/>
              </a:solidFill>
            </a:endParaRP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41</a:t>
            </a:fld>
            <a:endParaRPr lang="en-US"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61913" y="906463"/>
            <a:ext cx="4764087" cy="3033712"/>
          </a:xfrm>
        </p:spPr>
        <p:txBody>
          <a:bodyPr>
            <a:normAutofit fontScale="92500" lnSpcReduction="10000"/>
          </a:bodyPr>
          <a:lstStyle/>
          <a:p>
            <a:pPr marL="255573" indent="-255573" defTabSz="684171" eaLnBrk="1" hangingPunct="1">
              <a:spcBef>
                <a:spcPts val="600"/>
              </a:spcBef>
              <a:spcAft>
                <a:spcPts val="600"/>
              </a:spcAft>
              <a:buFont typeface="Arial" charset="0"/>
              <a:buNone/>
              <a:defRPr/>
            </a:pPr>
            <a:r>
              <a:rPr lang="en-US" sz="2000" b="1" dirty="0" smtClean="0">
                <a:latin typeface="+mj-lt"/>
                <a:cs typeface="Arial" pitchFamily="34" charset="0"/>
              </a:rPr>
              <a:t>	Implement schoolwide support </a:t>
            </a:r>
            <a:br>
              <a:rPr lang="en-US" sz="2000" b="1" dirty="0" smtClean="0">
                <a:latin typeface="+mj-lt"/>
                <a:cs typeface="Arial" pitchFamily="34" charset="0"/>
              </a:rPr>
            </a:br>
            <a:r>
              <a:rPr lang="en-US" sz="2000" b="1" dirty="0" smtClean="0">
                <a:latin typeface="+mj-lt"/>
                <a:cs typeface="Arial" pitchFamily="34" charset="0"/>
              </a:rPr>
              <a:t>and interventions:</a:t>
            </a:r>
          </a:p>
          <a:p>
            <a:pPr marL="555591" lvl="1" indent="-212712" defTabSz="684171" eaLnBrk="1" hangingPunct="1">
              <a:spcBef>
                <a:spcPts val="600"/>
              </a:spcBef>
              <a:spcAft>
                <a:spcPts val="600"/>
              </a:spcAft>
              <a:buClr>
                <a:schemeClr val="accent6">
                  <a:lumMod val="75000"/>
                </a:schemeClr>
              </a:buClr>
              <a:buFont typeface="Wingdings" pitchFamily="2" charset="2"/>
              <a:buChar char="q"/>
              <a:defRPr/>
            </a:pPr>
            <a:r>
              <a:rPr lang="en-US" sz="2000" dirty="0" smtClean="0">
                <a:latin typeface="+mj-lt"/>
                <a:cs typeface="Arial" pitchFamily="34" charset="0"/>
              </a:rPr>
              <a:t>Develop and implement </a:t>
            </a:r>
            <a:r>
              <a:rPr lang="en-US" sz="2000" b="1" dirty="0" smtClean="0">
                <a:latin typeface="+mj-lt"/>
                <a:cs typeface="Arial" pitchFamily="34" charset="0"/>
              </a:rPr>
              <a:t>credit recovery and alternative options</a:t>
            </a:r>
            <a:r>
              <a:rPr lang="en-US" sz="2000" dirty="0" smtClean="0">
                <a:latin typeface="+mj-lt"/>
                <a:cs typeface="Arial" pitchFamily="34" charset="0"/>
              </a:rPr>
              <a:t>, </a:t>
            </a:r>
            <a:r>
              <a:rPr lang="en-US" sz="2000" b="1" dirty="0" smtClean="0">
                <a:latin typeface="+mj-lt"/>
                <a:cs typeface="Arial" pitchFamily="34" charset="0"/>
              </a:rPr>
              <a:t>adapt curriculum</a:t>
            </a:r>
            <a:r>
              <a:rPr lang="en-US" sz="2000" dirty="0" smtClean="0">
                <a:latin typeface="+mj-lt"/>
                <a:cs typeface="Arial" pitchFamily="34" charset="0"/>
              </a:rPr>
              <a:t>, and </a:t>
            </a:r>
            <a:r>
              <a:rPr lang="en-US" sz="2000" b="1" dirty="0" smtClean="0">
                <a:latin typeface="+mj-lt"/>
                <a:cs typeface="Arial" pitchFamily="34" charset="0"/>
              </a:rPr>
              <a:t>differentiate instruction </a:t>
            </a:r>
            <a:r>
              <a:rPr lang="en-US" sz="2000" dirty="0" smtClean="0">
                <a:latin typeface="+mj-lt"/>
                <a:cs typeface="Arial" pitchFamily="34" charset="0"/>
              </a:rPr>
              <a:t>to meet the needs of identified at-risk students.</a:t>
            </a:r>
          </a:p>
          <a:p>
            <a:pPr marL="555591" lvl="1" indent="-212712" defTabSz="684171" eaLnBrk="1" hangingPunct="1">
              <a:spcBef>
                <a:spcPts val="600"/>
              </a:spcBef>
              <a:spcAft>
                <a:spcPts val="600"/>
              </a:spcAft>
              <a:buClr>
                <a:schemeClr val="accent6">
                  <a:lumMod val="75000"/>
                </a:schemeClr>
              </a:buClr>
              <a:buFont typeface="Wingdings" pitchFamily="2" charset="2"/>
              <a:buChar char="q"/>
              <a:defRPr/>
            </a:pPr>
            <a:r>
              <a:rPr lang="en-US" sz="2000" b="1" dirty="0" smtClean="0">
                <a:latin typeface="+mj-lt"/>
                <a:cs typeface="Arial" pitchFamily="34" charset="0"/>
              </a:rPr>
              <a:t>Provide training and/or support </a:t>
            </a:r>
            <a:r>
              <a:rPr lang="en-US" sz="2000" b="1" dirty="0" smtClean="0">
                <a:effectLst>
                  <a:outerShdw blurRad="38100" dist="38100" dir="2700000" algn="tl">
                    <a:srgbClr val="000000">
                      <a:alpha val="43137"/>
                    </a:srgbClr>
                  </a:outerShdw>
                </a:effectLst>
                <a:latin typeface="+mj-lt"/>
                <a:cs typeface="Arial" pitchFamily="34" charset="0"/>
              </a:rPr>
              <a:t/>
            </a:r>
            <a:br>
              <a:rPr lang="en-US" sz="2000" b="1" dirty="0" smtClean="0">
                <a:effectLst>
                  <a:outerShdw blurRad="38100" dist="38100" dir="2700000" algn="tl">
                    <a:srgbClr val="000000">
                      <a:alpha val="43137"/>
                    </a:srgbClr>
                  </a:outerShdw>
                </a:effectLst>
                <a:latin typeface="+mj-lt"/>
                <a:cs typeface="Arial" pitchFamily="34" charset="0"/>
              </a:rPr>
            </a:br>
            <a:r>
              <a:rPr lang="en-US" sz="2000" dirty="0" smtClean="0">
                <a:latin typeface="+mj-lt"/>
                <a:cs typeface="Arial" pitchFamily="34" charset="0"/>
              </a:rPr>
              <a:t>to teachers on strategies that work </a:t>
            </a:r>
            <a:br>
              <a:rPr lang="en-US" sz="2000" dirty="0" smtClean="0">
                <a:latin typeface="+mj-lt"/>
                <a:cs typeface="Arial" pitchFamily="34" charset="0"/>
              </a:rPr>
            </a:br>
            <a:r>
              <a:rPr lang="en-US" sz="2000" dirty="0" smtClean="0">
                <a:latin typeface="+mj-lt"/>
                <a:cs typeface="Arial" pitchFamily="34" charset="0"/>
              </a:rPr>
              <a:t>with at-risk youth.</a:t>
            </a:r>
          </a:p>
        </p:txBody>
      </p:sp>
      <p:sp>
        <p:nvSpPr>
          <p:cNvPr id="17412" name="TextBox 10"/>
          <p:cNvSpPr txBox="1">
            <a:spLocks noChangeArrowheads="1"/>
          </p:cNvSpPr>
          <p:nvPr/>
        </p:nvSpPr>
        <p:spPr bwMode="auto">
          <a:xfrm>
            <a:off x="906463" y="4010025"/>
            <a:ext cx="6043612" cy="407988"/>
          </a:xfrm>
          <a:prstGeom prst="rect">
            <a:avLst/>
          </a:prstGeom>
          <a:noFill/>
          <a:ln w="9525">
            <a:noFill/>
            <a:miter lim="800000"/>
            <a:headEnd/>
            <a:tailEnd/>
          </a:ln>
        </p:spPr>
        <p:txBody>
          <a:bodyPr lIns="68447" tIns="34223" rIns="68447" bIns="34223">
            <a:spAutoFit/>
          </a:bodyPr>
          <a:lstStyle/>
          <a:p>
            <a:pPr algn="r">
              <a:defRPr/>
            </a:pPr>
            <a:r>
              <a:rPr lang="en-US" sz="1100" dirty="0">
                <a:solidFill>
                  <a:schemeClr val="tx1"/>
                </a:solidFill>
                <a:latin typeface="+mj-lt"/>
                <a:cs typeface="Arial" pitchFamily="34" charset="0"/>
              </a:rPr>
              <a:t>Alexander, </a:t>
            </a:r>
            <a:r>
              <a:rPr lang="en-US" sz="1100" dirty="0" err="1">
                <a:solidFill>
                  <a:schemeClr val="tx1"/>
                </a:solidFill>
                <a:latin typeface="+mj-lt"/>
                <a:cs typeface="Arial" pitchFamily="34" charset="0"/>
              </a:rPr>
              <a:t>Entwisle</a:t>
            </a:r>
            <a:r>
              <a:rPr lang="en-US" sz="1100" dirty="0">
                <a:solidFill>
                  <a:schemeClr val="tx1"/>
                </a:solidFill>
                <a:latin typeface="+mj-lt"/>
                <a:cs typeface="Arial" pitchFamily="34" charset="0"/>
              </a:rPr>
              <a:t>, &amp; </a:t>
            </a:r>
            <a:r>
              <a:rPr lang="en-US" sz="1100" dirty="0" err="1">
                <a:solidFill>
                  <a:schemeClr val="tx1"/>
                </a:solidFill>
                <a:latin typeface="+mj-lt"/>
                <a:cs typeface="Arial" pitchFamily="34" charset="0"/>
              </a:rPr>
              <a:t>Kabbani</a:t>
            </a:r>
            <a:r>
              <a:rPr lang="en-US" sz="1100" dirty="0">
                <a:solidFill>
                  <a:schemeClr val="tx1"/>
                </a:solidFill>
                <a:latin typeface="+mj-lt"/>
                <a:cs typeface="Arial" pitchFamily="34" charset="0"/>
              </a:rPr>
              <a:t>, 2001; </a:t>
            </a:r>
            <a:r>
              <a:rPr lang="en-US" sz="1100" dirty="0" err="1">
                <a:solidFill>
                  <a:schemeClr val="tx1"/>
                </a:solidFill>
                <a:latin typeface="+mj-lt"/>
                <a:cs typeface="Arial" pitchFamily="34" charset="0"/>
              </a:rPr>
              <a:t>Battin</a:t>
            </a:r>
            <a:r>
              <a:rPr lang="en-US" sz="1100" dirty="0">
                <a:solidFill>
                  <a:schemeClr val="tx1"/>
                </a:solidFill>
                <a:latin typeface="+mj-lt"/>
                <a:cs typeface="Arial" pitchFamily="34" charset="0"/>
              </a:rPr>
              <a:t>-Pearson et al., 2000; </a:t>
            </a:r>
            <a:r>
              <a:rPr lang="en-US" sz="1100" dirty="0" err="1">
                <a:solidFill>
                  <a:schemeClr val="tx1"/>
                </a:solidFill>
                <a:latin typeface="+mj-lt"/>
                <a:cs typeface="Arial" pitchFamily="34" charset="0"/>
              </a:rPr>
              <a:t>Bridgeland</a:t>
            </a:r>
            <a:r>
              <a:rPr lang="en-US" sz="1100" dirty="0">
                <a:solidFill>
                  <a:schemeClr val="tx1"/>
                </a:solidFill>
                <a:latin typeface="+mj-lt"/>
                <a:cs typeface="Arial" pitchFamily="34" charset="0"/>
              </a:rPr>
              <a:t>, </a:t>
            </a:r>
            <a:r>
              <a:rPr lang="en-US" sz="1100" dirty="0" err="1">
                <a:solidFill>
                  <a:schemeClr val="tx1"/>
                </a:solidFill>
                <a:latin typeface="+mj-lt"/>
                <a:cs typeface="Arial" pitchFamily="34" charset="0"/>
              </a:rPr>
              <a:t>Dilulio</a:t>
            </a:r>
            <a:r>
              <a:rPr lang="en-US" sz="1100" dirty="0">
                <a:solidFill>
                  <a:schemeClr val="tx1"/>
                </a:solidFill>
                <a:latin typeface="+mj-lt"/>
                <a:cs typeface="Arial" pitchFamily="34" charset="0"/>
              </a:rPr>
              <a:t>, &amp; Morrison, 2006; </a:t>
            </a:r>
            <a:r>
              <a:rPr lang="en-US" sz="1100" dirty="0" err="1">
                <a:solidFill>
                  <a:schemeClr val="tx1"/>
                </a:solidFill>
                <a:latin typeface="+mj-lt"/>
                <a:cs typeface="Arial" pitchFamily="34" charset="0"/>
              </a:rPr>
              <a:t>Ekstrom</a:t>
            </a:r>
            <a:r>
              <a:rPr lang="en-US" sz="1100" dirty="0">
                <a:solidFill>
                  <a:schemeClr val="tx1"/>
                </a:solidFill>
                <a:latin typeface="+mj-lt"/>
                <a:cs typeface="Arial" pitchFamily="34" charset="0"/>
              </a:rPr>
              <a:t>, </a:t>
            </a:r>
            <a:r>
              <a:rPr lang="en-US" sz="1100" dirty="0" err="1">
                <a:solidFill>
                  <a:schemeClr val="tx1"/>
                </a:solidFill>
                <a:latin typeface="+mj-lt"/>
                <a:cs typeface="Arial" pitchFamily="34" charset="0"/>
              </a:rPr>
              <a:t>Goertz</a:t>
            </a:r>
            <a:r>
              <a:rPr lang="en-US" sz="1100" dirty="0">
                <a:solidFill>
                  <a:schemeClr val="tx1"/>
                </a:solidFill>
                <a:latin typeface="+mj-lt"/>
                <a:cs typeface="Arial" pitchFamily="34" charset="0"/>
              </a:rPr>
              <a:t>, Pollack, and Rock, 1986; Jordan, Lara, &amp; </a:t>
            </a:r>
            <a:r>
              <a:rPr lang="en-US" sz="1100" dirty="0" err="1">
                <a:solidFill>
                  <a:schemeClr val="tx1"/>
                </a:solidFill>
                <a:latin typeface="+mj-lt"/>
                <a:cs typeface="Arial" pitchFamily="34" charset="0"/>
              </a:rPr>
              <a:t>McPartland</a:t>
            </a:r>
            <a:r>
              <a:rPr lang="en-US" sz="1100" dirty="0">
                <a:solidFill>
                  <a:schemeClr val="tx1"/>
                </a:solidFill>
                <a:latin typeface="+mj-lt"/>
                <a:cs typeface="Arial" pitchFamily="34" charset="0"/>
              </a:rPr>
              <a:t>, 1994; Wagner et al., 1993</a:t>
            </a:r>
          </a:p>
        </p:txBody>
      </p:sp>
      <p:pic>
        <p:nvPicPr>
          <p:cNvPr id="21509" name="Picture 2"/>
          <p:cNvPicPr>
            <a:picLocks noChangeAspect="1" noChangeArrowheads="1"/>
          </p:cNvPicPr>
          <p:nvPr/>
        </p:nvPicPr>
        <p:blipFill>
          <a:blip r:embed="rId3" cstate="print"/>
          <a:srcRect/>
          <a:stretch>
            <a:fillRect/>
          </a:stretch>
        </p:blipFill>
        <p:spPr bwMode="auto">
          <a:xfrm>
            <a:off x="4748328" y="1129698"/>
            <a:ext cx="1855728" cy="1921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3" name="Title 1"/>
          <p:cNvSpPr>
            <a:spLocks noGrp="1"/>
          </p:cNvSpPr>
          <p:nvPr>
            <p:ph type="title"/>
          </p:nvPr>
        </p:nvSpPr>
        <p:spPr>
          <a:xfrm>
            <a:off x="57150" y="247650"/>
            <a:ext cx="6835775" cy="581025"/>
          </a:xfrm>
        </p:spPr>
        <p:txBody>
          <a:bodyPr/>
          <a:lstStyle/>
          <a:p>
            <a:pPr eaLnBrk="1" hangingPunct="1"/>
            <a:r>
              <a:rPr lang="en-US" sz="3200" smtClean="0">
                <a:cs typeface="Arial" charset="0"/>
              </a:rPr>
              <a:t>Prevention &amp; Intervention Strategies</a:t>
            </a: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42</a:t>
            </a:fld>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700" y="1008063"/>
            <a:ext cx="6296025" cy="3068637"/>
          </a:xfrm>
        </p:spPr>
        <p:txBody>
          <a:bodyPr>
            <a:normAutofit fontScale="85000" lnSpcReduction="10000"/>
          </a:bodyPr>
          <a:lstStyle/>
          <a:p>
            <a:pPr marL="255573" indent="-255573" defTabSz="684171" eaLnBrk="1" hangingPunct="1">
              <a:lnSpc>
                <a:spcPct val="110000"/>
              </a:lnSpc>
              <a:spcBef>
                <a:spcPts val="600"/>
              </a:spcBef>
              <a:spcAft>
                <a:spcPts val="600"/>
              </a:spcAft>
              <a:buFont typeface="Arial" charset="0"/>
              <a:buNone/>
              <a:defRPr/>
            </a:pPr>
            <a:r>
              <a:rPr lang="en-US" b="1" dirty="0" smtClean="0">
                <a:cs typeface="Arial" pitchFamily="34" charset="0"/>
              </a:rPr>
              <a:t>Provide Direct Service and Case Management:</a:t>
            </a:r>
          </a:p>
          <a:p>
            <a:pPr marL="555591" lvl="1" indent="-212712" defTabSz="684171" eaLnBrk="1" hangingPunct="1">
              <a:lnSpc>
                <a:spcPct val="110000"/>
              </a:lnSpc>
              <a:spcBef>
                <a:spcPts val="600"/>
              </a:spcBef>
              <a:spcAft>
                <a:spcPts val="600"/>
              </a:spcAft>
              <a:buClr>
                <a:schemeClr val="accent6">
                  <a:lumMod val="75000"/>
                </a:schemeClr>
              </a:buClr>
              <a:buFont typeface="Wingdings" pitchFamily="2" charset="2"/>
              <a:buChar char="q"/>
              <a:defRPr/>
            </a:pPr>
            <a:r>
              <a:rPr lang="en-US" sz="2400" dirty="0" smtClean="0">
                <a:cs typeface="Arial" pitchFamily="34" charset="0"/>
              </a:rPr>
              <a:t>Develop and implement </a:t>
            </a:r>
            <a:r>
              <a:rPr lang="en-US" sz="2400" b="1" dirty="0" smtClean="0">
                <a:cs typeface="Arial" pitchFamily="34" charset="0"/>
              </a:rPr>
              <a:t>individual, small group, and whole school intervention and prevention strategies </a:t>
            </a:r>
            <a:r>
              <a:rPr lang="en-US" sz="2400" dirty="0" smtClean="0">
                <a:cs typeface="Arial" pitchFamily="34" charset="0"/>
              </a:rPr>
              <a:t>to help students stay in school and graduate.</a:t>
            </a:r>
          </a:p>
          <a:p>
            <a:pPr marL="555591" lvl="1" indent="-212712" defTabSz="684171" eaLnBrk="1" hangingPunct="1">
              <a:lnSpc>
                <a:spcPct val="110000"/>
              </a:lnSpc>
              <a:spcBef>
                <a:spcPts val="600"/>
              </a:spcBef>
              <a:spcAft>
                <a:spcPts val="600"/>
              </a:spcAft>
              <a:buClr>
                <a:schemeClr val="accent6">
                  <a:lumMod val="75000"/>
                </a:schemeClr>
              </a:buClr>
              <a:buFont typeface="Wingdings" pitchFamily="2" charset="2"/>
              <a:buChar char="q"/>
              <a:defRPr/>
            </a:pPr>
            <a:r>
              <a:rPr lang="en-US" sz="2400" dirty="0" smtClean="0">
                <a:cs typeface="Arial" pitchFamily="34" charset="0"/>
              </a:rPr>
              <a:t>Create </a:t>
            </a:r>
            <a:r>
              <a:rPr lang="en-US" sz="2400" b="1" dirty="0" smtClean="0">
                <a:cs typeface="Arial" pitchFamily="34" charset="0"/>
              </a:rPr>
              <a:t>a graduation and career plan </a:t>
            </a:r>
            <a:r>
              <a:rPr lang="en-US" sz="2400" dirty="0" smtClean="0">
                <a:cs typeface="Arial" pitchFamily="34" charset="0"/>
              </a:rPr>
              <a:t>that can track progress and follow students from grade to grade </a:t>
            </a:r>
            <a:br>
              <a:rPr lang="en-US" sz="2400" dirty="0" smtClean="0">
                <a:cs typeface="Arial" pitchFamily="34" charset="0"/>
              </a:rPr>
            </a:br>
            <a:r>
              <a:rPr lang="en-US" sz="2400" dirty="0" smtClean="0">
                <a:cs typeface="Arial" pitchFamily="34" charset="0"/>
              </a:rPr>
              <a:t>to ensure consistent support.</a:t>
            </a:r>
          </a:p>
          <a:p>
            <a:pPr marL="555591" lvl="1" indent="-212712" defTabSz="684171" eaLnBrk="1" hangingPunct="1">
              <a:lnSpc>
                <a:spcPct val="110000"/>
              </a:lnSpc>
              <a:spcBef>
                <a:spcPts val="600"/>
              </a:spcBef>
              <a:spcAft>
                <a:spcPts val="600"/>
              </a:spcAft>
              <a:buClr>
                <a:schemeClr val="accent6">
                  <a:lumMod val="75000"/>
                </a:schemeClr>
              </a:buClr>
              <a:buFont typeface="Wingdings" pitchFamily="2" charset="2"/>
              <a:buChar char="q"/>
              <a:defRPr/>
            </a:pPr>
            <a:r>
              <a:rPr lang="en-US" sz="2400" dirty="0" smtClean="0">
                <a:cs typeface="Arial" pitchFamily="34" charset="0"/>
              </a:rPr>
              <a:t>Offer </a:t>
            </a:r>
            <a:r>
              <a:rPr lang="en-US" sz="2400" b="1" dirty="0" smtClean="0">
                <a:cs typeface="Arial" pitchFamily="34" charset="0"/>
              </a:rPr>
              <a:t>personal, academic, and career advisement</a:t>
            </a:r>
            <a:r>
              <a:rPr lang="en-US" sz="2400" dirty="0" smtClean="0">
                <a:cs typeface="Arial" pitchFamily="34" charset="0"/>
              </a:rPr>
              <a:t>.</a:t>
            </a:r>
          </a:p>
        </p:txBody>
      </p:sp>
      <p:sp>
        <p:nvSpPr>
          <p:cNvPr id="18435" name="Text Box 4"/>
          <p:cNvSpPr txBox="1">
            <a:spLocks noChangeArrowheads="1"/>
          </p:cNvSpPr>
          <p:nvPr/>
        </p:nvSpPr>
        <p:spPr bwMode="auto">
          <a:xfrm>
            <a:off x="347663" y="1006475"/>
            <a:ext cx="6313487" cy="254000"/>
          </a:xfrm>
          <a:prstGeom prst="rect">
            <a:avLst/>
          </a:prstGeom>
          <a:noFill/>
          <a:ln w="9525">
            <a:noFill/>
            <a:miter lim="800000"/>
            <a:headEnd/>
            <a:tailEnd/>
          </a:ln>
        </p:spPr>
        <p:txBody>
          <a:bodyPr lIns="68447" tIns="34223" rIns="68447" bIns="34223">
            <a:spAutoFit/>
          </a:bodyPr>
          <a:lstStyle/>
          <a:p>
            <a:pPr>
              <a:spcBef>
                <a:spcPct val="50000"/>
              </a:spcBef>
            </a:pPr>
            <a:endParaRPr lang="en-US"/>
          </a:p>
        </p:txBody>
      </p:sp>
      <p:sp>
        <p:nvSpPr>
          <p:cNvPr id="22532" name="TextBox 6"/>
          <p:cNvSpPr txBox="1">
            <a:spLocks noChangeArrowheads="1"/>
          </p:cNvSpPr>
          <p:nvPr/>
        </p:nvSpPr>
        <p:spPr bwMode="auto">
          <a:xfrm>
            <a:off x="2120900" y="4168775"/>
            <a:ext cx="4829175" cy="238125"/>
          </a:xfrm>
          <a:prstGeom prst="rect">
            <a:avLst/>
          </a:prstGeom>
          <a:noFill/>
          <a:ln w="9525">
            <a:noFill/>
            <a:miter lim="800000"/>
            <a:headEnd/>
            <a:tailEnd/>
          </a:ln>
        </p:spPr>
        <p:txBody>
          <a:bodyPr lIns="68447" tIns="34223" rIns="68447" bIns="34223">
            <a:spAutoFit/>
          </a:bodyPr>
          <a:lstStyle/>
          <a:p>
            <a:pPr algn="ctr">
              <a:defRPr/>
            </a:pPr>
            <a:r>
              <a:rPr lang="en-US" sz="1100" dirty="0" err="1">
                <a:solidFill>
                  <a:schemeClr val="tx1"/>
                </a:solidFill>
                <a:latin typeface="+mj-lt"/>
                <a:cs typeface="Arial" pitchFamily="34" charset="0"/>
              </a:rPr>
              <a:t>Berk</a:t>
            </a:r>
            <a:r>
              <a:rPr lang="en-US" sz="1100" dirty="0">
                <a:solidFill>
                  <a:schemeClr val="tx1"/>
                </a:solidFill>
                <a:latin typeface="+mj-lt"/>
                <a:cs typeface="Arial" pitchFamily="34" charset="0"/>
              </a:rPr>
              <a:t>, 2000; </a:t>
            </a:r>
            <a:r>
              <a:rPr lang="en-US" sz="1100" dirty="0" err="1">
                <a:solidFill>
                  <a:schemeClr val="tx1"/>
                </a:solidFill>
                <a:latin typeface="+mj-lt"/>
                <a:cs typeface="Arial" pitchFamily="34" charset="0"/>
              </a:rPr>
              <a:t>Bronfenbrenner</a:t>
            </a:r>
            <a:r>
              <a:rPr lang="en-US" sz="1100" dirty="0">
                <a:solidFill>
                  <a:schemeClr val="tx1"/>
                </a:solidFill>
                <a:latin typeface="+mj-lt"/>
                <a:cs typeface="Arial" pitchFamily="34" charset="0"/>
              </a:rPr>
              <a:t>, 1979; Myers, Varkey, &amp; Aguirre, 2002; Schaffer, 2006 </a:t>
            </a:r>
          </a:p>
        </p:txBody>
      </p:sp>
      <p:sp>
        <p:nvSpPr>
          <p:cNvPr id="18437" name="Title 1"/>
          <p:cNvSpPr>
            <a:spLocks noGrp="1"/>
          </p:cNvSpPr>
          <p:nvPr>
            <p:ph type="title"/>
          </p:nvPr>
        </p:nvSpPr>
        <p:spPr>
          <a:xfrm>
            <a:off x="57150" y="247650"/>
            <a:ext cx="6835775" cy="581025"/>
          </a:xfrm>
        </p:spPr>
        <p:txBody>
          <a:bodyPr/>
          <a:lstStyle/>
          <a:p>
            <a:pPr eaLnBrk="1" hangingPunct="1"/>
            <a:r>
              <a:rPr lang="en-US" sz="3200" smtClean="0">
                <a:cs typeface="Arial" charset="0"/>
              </a:rPr>
              <a:t>Prevention &amp; Intervention Strategies</a:t>
            </a: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43</a:t>
            </a:fld>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0850" y="1200150"/>
            <a:ext cx="4170363" cy="3216275"/>
          </a:xfrm>
        </p:spPr>
        <p:txBody>
          <a:bodyPr/>
          <a:lstStyle/>
          <a:p>
            <a:pPr eaLnBrk="1" hangingPunct="1">
              <a:spcBef>
                <a:spcPts val="600"/>
              </a:spcBef>
              <a:spcAft>
                <a:spcPts val="600"/>
              </a:spcAft>
              <a:buClr>
                <a:schemeClr val="accent6">
                  <a:lumMod val="75000"/>
                </a:schemeClr>
              </a:buClr>
              <a:buFont typeface="Wingdings" pitchFamily="2" charset="2"/>
              <a:buChar char="q"/>
            </a:pPr>
            <a:r>
              <a:rPr lang="en-US" sz="2000" dirty="0" smtClean="0">
                <a:cs typeface="Arial" charset="0"/>
              </a:rPr>
              <a:t>Develop and maintain  </a:t>
            </a:r>
            <a:r>
              <a:rPr lang="en-US" sz="2000" b="1" dirty="0" smtClean="0">
                <a:cs typeface="Arial" charset="0"/>
              </a:rPr>
              <a:t>transition programs and vertical teams.</a:t>
            </a:r>
          </a:p>
          <a:p>
            <a:pPr eaLnBrk="1" hangingPunct="1">
              <a:spcBef>
                <a:spcPts val="600"/>
              </a:spcBef>
              <a:spcAft>
                <a:spcPts val="600"/>
              </a:spcAft>
              <a:buClr>
                <a:schemeClr val="accent6">
                  <a:lumMod val="75000"/>
                </a:schemeClr>
              </a:buClr>
              <a:buFont typeface="Wingdings" pitchFamily="2" charset="2"/>
              <a:buChar char="q"/>
            </a:pPr>
            <a:r>
              <a:rPr lang="en-US" sz="2000" dirty="0" smtClean="0">
                <a:cs typeface="Arial" charset="0"/>
              </a:rPr>
              <a:t>Assist in </a:t>
            </a:r>
            <a:r>
              <a:rPr lang="en-US" sz="2000" b="1" dirty="0" smtClean="0">
                <a:cs typeface="Arial" charset="0"/>
              </a:rPr>
              <a:t>mediating conflicts, bridging communication gaps, brokering services, and negotiating bureaucracies </a:t>
            </a:r>
            <a:r>
              <a:rPr lang="en-US" sz="2000" dirty="0" smtClean="0">
                <a:cs typeface="Arial" charset="0"/>
              </a:rPr>
              <a:t>among home, school, and community agencies.</a:t>
            </a:r>
            <a:endParaRPr lang="en-US" sz="2000" b="1" dirty="0" smtClean="0">
              <a:cs typeface="Arial" charset="0"/>
            </a:endParaRPr>
          </a:p>
        </p:txBody>
      </p:sp>
      <p:sp>
        <p:nvSpPr>
          <p:cNvPr id="23555" name="TextBox 4"/>
          <p:cNvSpPr txBox="1">
            <a:spLocks noChangeArrowheads="1"/>
          </p:cNvSpPr>
          <p:nvPr/>
        </p:nvSpPr>
        <p:spPr bwMode="auto">
          <a:xfrm>
            <a:off x="1122363" y="3998913"/>
            <a:ext cx="5827712" cy="407987"/>
          </a:xfrm>
          <a:prstGeom prst="rect">
            <a:avLst/>
          </a:prstGeom>
          <a:noFill/>
          <a:ln w="9525">
            <a:noFill/>
            <a:miter lim="800000"/>
            <a:headEnd/>
            <a:tailEnd/>
          </a:ln>
        </p:spPr>
        <p:txBody>
          <a:bodyPr lIns="68447" tIns="34223" rIns="68447" bIns="34223">
            <a:spAutoFit/>
          </a:bodyPr>
          <a:lstStyle/>
          <a:p>
            <a:pPr algn="r">
              <a:defRPr/>
            </a:pPr>
            <a:r>
              <a:rPr lang="en-US" sz="1100" dirty="0" err="1">
                <a:solidFill>
                  <a:schemeClr val="tx1"/>
                </a:solidFill>
                <a:latin typeface="+mj-lt"/>
                <a:cs typeface="Arial" pitchFamily="34" charset="0"/>
              </a:rPr>
              <a:t>Bridgeland</a:t>
            </a:r>
            <a:r>
              <a:rPr lang="en-US" sz="1100" dirty="0">
                <a:solidFill>
                  <a:schemeClr val="tx1"/>
                </a:solidFill>
                <a:latin typeface="+mj-lt"/>
                <a:cs typeface="Arial" pitchFamily="34" charset="0"/>
              </a:rPr>
              <a:t>, </a:t>
            </a:r>
            <a:r>
              <a:rPr lang="en-US" sz="1100" dirty="0" err="1">
                <a:solidFill>
                  <a:schemeClr val="tx1"/>
                </a:solidFill>
                <a:latin typeface="+mj-lt"/>
                <a:cs typeface="Arial" pitchFamily="34" charset="0"/>
              </a:rPr>
              <a:t>Dililio</a:t>
            </a:r>
            <a:r>
              <a:rPr lang="en-US" sz="1100" dirty="0">
                <a:solidFill>
                  <a:schemeClr val="tx1"/>
                </a:solidFill>
                <a:latin typeface="+mj-lt"/>
                <a:cs typeface="Arial" pitchFamily="34" charset="0"/>
              </a:rPr>
              <a:t>, &amp; Morrison, 2006; Elliot &amp; Voss, 1974; Hammond, Linton, Smink, &amp; Drew, 2007; Ingels et al., 2002; Roderick, 1993</a:t>
            </a:r>
          </a:p>
        </p:txBody>
      </p:sp>
      <p:pic>
        <p:nvPicPr>
          <p:cNvPr id="23557" name="Picture 4" descr="C:\Documents and Settings\jessica broome\Local Settings\Temporary Internet Files\Content.IE5\UZUWXMO6\MPj04383690000[1].jpg"/>
          <p:cNvPicPr>
            <a:picLocks noChangeAspect="1" noChangeArrowheads="1"/>
          </p:cNvPicPr>
          <p:nvPr/>
        </p:nvPicPr>
        <p:blipFill>
          <a:blip r:embed="rId3" cstate="print"/>
          <a:srcRect/>
          <a:stretch>
            <a:fillRect/>
          </a:stretch>
        </p:blipFill>
        <p:spPr bwMode="auto">
          <a:xfrm>
            <a:off x="4881237" y="1524916"/>
            <a:ext cx="1440782" cy="1874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1" name="Title 1"/>
          <p:cNvSpPr>
            <a:spLocks noGrp="1"/>
          </p:cNvSpPr>
          <p:nvPr>
            <p:ph type="title"/>
          </p:nvPr>
        </p:nvSpPr>
        <p:spPr>
          <a:xfrm>
            <a:off x="57150" y="247650"/>
            <a:ext cx="6835775" cy="581025"/>
          </a:xfrm>
        </p:spPr>
        <p:txBody>
          <a:bodyPr/>
          <a:lstStyle/>
          <a:p>
            <a:pPr eaLnBrk="1" hangingPunct="1"/>
            <a:r>
              <a:rPr lang="en-US" sz="3200" smtClean="0">
                <a:cs typeface="Arial" charset="0"/>
              </a:rPr>
              <a:t>Prevention &amp; Intervention Strategies</a:t>
            </a:r>
          </a:p>
        </p:txBody>
      </p:sp>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44</a:t>
            </a:fld>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3038" y="1228725"/>
            <a:ext cx="4824412" cy="3109913"/>
          </a:xfrm>
        </p:spPr>
        <p:txBody>
          <a:bodyPr/>
          <a:lstStyle/>
          <a:p>
            <a:pPr marL="255573" indent="-255573" defTabSz="684171" eaLnBrk="1" hangingPunct="1">
              <a:spcBef>
                <a:spcPts val="1200"/>
              </a:spcBef>
              <a:spcAft>
                <a:spcPts val="600"/>
              </a:spcAft>
              <a:buClr>
                <a:schemeClr val="accent6">
                  <a:lumMod val="75000"/>
                </a:schemeClr>
              </a:buClr>
              <a:buFont typeface="Wingdings" pitchFamily="2" charset="2"/>
              <a:buChar char="q"/>
              <a:defRPr/>
            </a:pPr>
            <a:r>
              <a:rPr lang="en-US" sz="2000" b="1" dirty="0" smtClean="0">
                <a:cs typeface="Arial" pitchFamily="34" charset="0"/>
              </a:rPr>
              <a:t>Combat family, school, and community culture issues </a:t>
            </a:r>
            <a:r>
              <a:rPr lang="en-US" sz="2000" dirty="0" smtClean="0">
                <a:cs typeface="Arial" pitchFamily="34" charset="0"/>
              </a:rPr>
              <a:t>that may hinder a student’s chances of achieving educational success.</a:t>
            </a:r>
          </a:p>
          <a:p>
            <a:pPr marL="255573" indent="-255573" defTabSz="684171" eaLnBrk="1" hangingPunct="1">
              <a:spcBef>
                <a:spcPts val="1200"/>
              </a:spcBef>
              <a:spcAft>
                <a:spcPts val="600"/>
              </a:spcAft>
              <a:buClr>
                <a:schemeClr val="accent6">
                  <a:lumMod val="75000"/>
                </a:schemeClr>
              </a:buClr>
              <a:buFont typeface="Wingdings" pitchFamily="2" charset="2"/>
              <a:buChar char="q"/>
              <a:defRPr/>
            </a:pPr>
            <a:r>
              <a:rPr lang="en-US" sz="2000" b="1" dirty="0" smtClean="0">
                <a:cs typeface="Arial" pitchFamily="34" charset="0"/>
              </a:rPr>
              <a:t>Develop cultures that value learning</a:t>
            </a:r>
            <a:r>
              <a:rPr lang="en-US" sz="2000" dirty="0" smtClean="0">
                <a:cs typeface="Arial" pitchFamily="34" charset="0"/>
              </a:rPr>
              <a:t>, hold </a:t>
            </a:r>
            <a:r>
              <a:rPr lang="en-US" sz="2000" b="1" dirty="0" smtClean="0">
                <a:cs typeface="Arial" pitchFamily="34" charset="0"/>
              </a:rPr>
              <a:t>high expectations </a:t>
            </a:r>
            <a:r>
              <a:rPr lang="en-US" sz="2000" dirty="0" smtClean="0">
                <a:cs typeface="Arial" pitchFamily="34" charset="0"/>
              </a:rPr>
              <a:t>for the scholastic outcomes of all students, and </a:t>
            </a:r>
            <a:r>
              <a:rPr lang="en-US" sz="2000" b="1" dirty="0" smtClean="0">
                <a:cs typeface="Arial" pitchFamily="34" charset="0"/>
              </a:rPr>
              <a:t>celebrate academic achievement.</a:t>
            </a:r>
          </a:p>
          <a:p>
            <a:pPr marL="255573" indent="-255573" defTabSz="684171" eaLnBrk="1" hangingPunct="1">
              <a:spcBef>
                <a:spcPct val="0"/>
              </a:spcBef>
              <a:defRPr/>
            </a:pPr>
            <a:endParaRPr lang="en-US" sz="1800" dirty="0" smtClean="0"/>
          </a:p>
          <a:p>
            <a:pPr marL="255573" indent="-255573" defTabSz="684171" eaLnBrk="1" hangingPunct="1">
              <a:defRPr/>
            </a:pPr>
            <a:endParaRPr lang="en-US" sz="1800" dirty="0" smtClean="0">
              <a:solidFill>
                <a:srgbClr val="C00000"/>
              </a:solidFill>
              <a:effectLst>
                <a:outerShdw blurRad="38100" dist="38100" dir="2700000" algn="tl">
                  <a:srgbClr val="000000">
                    <a:alpha val="43137"/>
                  </a:srgbClr>
                </a:outerShdw>
              </a:effectLst>
              <a:latin typeface="Garamond" pitchFamily="18" charset="0"/>
            </a:endParaRPr>
          </a:p>
        </p:txBody>
      </p:sp>
      <p:sp>
        <p:nvSpPr>
          <p:cNvPr id="4" name="Content Placeholder 5"/>
          <p:cNvSpPr txBox="1">
            <a:spLocks/>
          </p:cNvSpPr>
          <p:nvPr/>
        </p:nvSpPr>
        <p:spPr bwMode="auto">
          <a:xfrm>
            <a:off x="288925" y="949325"/>
            <a:ext cx="6604000" cy="3521075"/>
          </a:xfrm>
          <a:prstGeom prst="rect">
            <a:avLst/>
          </a:prstGeom>
          <a:noFill/>
          <a:ln w="9525">
            <a:noFill/>
            <a:miter lim="800000"/>
            <a:headEnd/>
            <a:tailEnd/>
          </a:ln>
        </p:spPr>
        <p:txBody>
          <a:bodyPr lIns="68447" tIns="34223" rIns="68447" bIns="34223"/>
          <a:lstStyle/>
          <a:p>
            <a:pPr marL="256680" indent="-256680" eaLnBrk="0" hangingPunct="0">
              <a:spcBef>
                <a:spcPct val="20000"/>
              </a:spcBef>
              <a:defRPr/>
            </a:pPr>
            <a:r>
              <a:rPr lang="en-US" sz="1800" b="1" kern="0" dirty="0">
                <a:latin typeface="Garamond" pitchFamily="18" charset="0"/>
              </a:rPr>
              <a:t>	</a:t>
            </a:r>
          </a:p>
          <a:p>
            <a:pPr marL="256680" indent="-256680" algn="ctr" eaLnBrk="0" hangingPunct="0">
              <a:spcBef>
                <a:spcPts val="1347"/>
              </a:spcBef>
              <a:defRPr/>
            </a:pPr>
            <a:endParaRPr lang="en-US" sz="1800" b="1" kern="0" dirty="0">
              <a:solidFill>
                <a:srgbClr val="C00000"/>
              </a:solidFill>
              <a:effectLst>
                <a:outerShdw blurRad="38100" dist="38100" dir="2700000" algn="tl">
                  <a:srgbClr val="000000">
                    <a:alpha val="43137"/>
                  </a:srgbClr>
                </a:outerShdw>
              </a:effectLst>
              <a:latin typeface="Garamond" pitchFamily="18" charset="0"/>
            </a:endParaRPr>
          </a:p>
        </p:txBody>
      </p:sp>
      <p:pic>
        <p:nvPicPr>
          <p:cNvPr id="24580" name="Picture 2"/>
          <p:cNvPicPr>
            <a:picLocks noChangeAspect="1" noChangeArrowheads="1"/>
          </p:cNvPicPr>
          <p:nvPr/>
        </p:nvPicPr>
        <p:blipFill>
          <a:blip r:embed="rId3" cstate="print"/>
          <a:srcRect/>
          <a:stretch>
            <a:fillRect/>
          </a:stretch>
        </p:blipFill>
        <p:spPr bwMode="auto">
          <a:xfrm>
            <a:off x="5217423" y="1306922"/>
            <a:ext cx="1301378" cy="2158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5" name="Title 1"/>
          <p:cNvSpPr>
            <a:spLocks noGrp="1"/>
          </p:cNvSpPr>
          <p:nvPr>
            <p:ph type="title"/>
          </p:nvPr>
        </p:nvSpPr>
        <p:spPr>
          <a:xfrm>
            <a:off x="57150" y="247650"/>
            <a:ext cx="6835775" cy="581025"/>
          </a:xfrm>
        </p:spPr>
        <p:txBody>
          <a:bodyPr/>
          <a:lstStyle/>
          <a:p>
            <a:pPr eaLnBrk="1" hangingPunct="1"/>
            <a:r>
              <a:rPr lang="en-US" sz="3200" dirty="0" smtClean="0">
                <a:cs typeface="Arial" charset="0"/>
              </a:rPr>
              <a:t>Prevention &amp; Intervention Strategies</a:t>
            </a:r>
          </a:p>
        </p:txBody>
      </p:sp>
      <p:sp>
        <p:nvSpPr>
          <p:cNvPr id="7" name="Slide Number Placeholder 6"/>
          <p:cNvSpPr>
            <a:spLocks noGrp="1"/>
          </p:cNvSpPr>
          <p:nvPr>
            <p:ph type="sldNum" sz="quarter" idx="11"/>
          </p:nvPr>
        </p:nvSpPr>
        <p:spPr/>
        <p:txBody>
          <a:bodyPr/>
          <a:lstStyle/>
          <a:p>
            <a:pPr>
              <a:defRPr/>
            </a:pPr>
            <a:fld id="{BDF5248E-7124-462E-9F60-D69E1E297C44}" type="slidenum">
              <a:rPr lang="en-US" smtClean="0"/>
              <a:pPr>
                <a:defRPr/>
              </a:pPr>
              <a:t>45</a:t>
            </a:fld>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61257" y="201613"/>
            <a:ext cx="6457950" cy="838200"/>
          </a:xfrm>
        </p:spPr>
        <p:txBody>
          <a:bodyPr/>
          <a:lstStyle/>
          <a:p>
            <a:r>
              <a:rPr lang="en-US" sz="3200" dirty="0" smtClean="0">
                <a:cs typeface="Arial" charset="0"/>
              </a:rPr>
              <a:t>Prevention &amp; Intervention Strategies</a:t>
            </a:r>
            <a:endParaRPr lang="en-US" sz="3200" dirty="0" smtClean="0"/>
          </a:p>
        </p:txBody>
      </p:sp>
      <p:sp>
        <p:nvSpPr>
          <p:cNvPr id="3" name="Content Placeholder 2"/>
          <p:cNvSpPr>
            <a:spLocks noGrp="1"/>
          </p:cNvSpPr>
          <p:nvPr>
            <p:ph idx="1"/>
          </p:nvPr>
        </p:nvSpPr>
        <p:spPr>
          <a:xfrm>
            <a:off x="347663" y="984250"/>
            <a:ext cx="6254750" cy="3378200"/>
          </a:xfrm>
        </p:spPr>
        <p:txBody>
          <a:bodyPr/>
          <a:lstStyle/>
          <a:p>
            <a:pPr>
              <a:buClr>
                <a:schemeClr val="accent6">
                  <a:lumMod val="75000"/>
                </a:schemeClr>
              </a:buClr>
              <a:buFont typeface="Arial" charset="0"/>
              <a:buNone/>
              <a:defRPr/>
            </a:pPr>
            <a:r>
              <a:rPr lang="en-US" sz="1800" b="1" dirty="0" smtClean="0"/>
              <a:t>Georgia House Bill 400 – Bridges Legislation</a:t>
            </a:r>
          </a:p>
          <a:p>
            <a:pPr>
              <a:buClr>
                <a:schemeClr val="accent6">
                  <a:lumMod val="75000"/>
                </a:schemeClr>
              </a:buClr>
              <a:buFont typeface="Arial" charset="0"/>
              <a:buNone/>
              <a:defRPr/>
            </a:pPr>
            <a:endParaRPr lang="en-US" sz="1000" b="1" dirty="0" smtClean="0"/>
          </a:p>
          <a:p>
            <a:pPr>
              <a:buClr>
                <a:schemeClr val="accent6">
                  <a:lumMod val="75000"/>
                </a:schemeClr>
              </a:buClr>
              <a:buFont typeface="Wingdings" pitchFamily="2" charset="2"/>
              <a:buChar char="q"/>
              <a:defRPr/>
            </a:pPr>
            <a:r>
              <a:rPr lang="en-US" sz="1500" dirty="0" smtClean="0"/>
              <a:t>Legislation focuses on students receiving quality career advisement and links the high school course work with their future college and career goals.</a:t>
            </a:r>
          </a:p>
          <a:p>
            <a:pPr>
              <a:buClr>
                <a:schemeClr val="accent6">
                  <a:lumMod val="75000"/>
                </a:schemeClr>
              </a:buClr>
              <a:buFont typeface="Wingdings" pitchFamily="2" charset="2"/>
              <a:buChar char="q"/>
              <a:defRPr/>
            </a:pPr>
            <a:r>
              <a:rPr lang="en-US" sz="1500" dirty="0" smtClean="0"/>
              <a:t>The implementation of the BRIDGE (Building Resourceful Individuals to Develop Georgia’s Economy) Act will become an integral part of a student’s educational plan this year.</a:t>
            </a:r>
          </a:p>
          <a:p>
            <a:pPr>
              <a:buClr>
                <a:schemeClr val="accent6">
                  <a:lumMod val="75000"/>
                </a:schemeClr>
              </a:buClr>
              <a:buFont typeface="Wingdings" pitchFamily="2" charset="2"/>
              <a:buChar char="q"/>
              <a:defRPr/>
            </a:pPr>
            <a:r>
              <a:rPr lang="en-US" sz="1500" dirty="0" smtClean="0"/>
              <a:t>The BRIDGE Act will help students and parents work together to enhance their child’s education to reach their goals and dream career.</a:t>
            </a:r>
          </a:p>
          <a:p>
            <a:pPr>
              <a:buClr>
                <a:schemeClr val="accent6">
                  <a:lumMod val="75000"/>
                </a:schemeClr>
              </a:buClr>
              <a:buFont typeface="Wingdings" pitchFamily="2" charset="2"/>
              <a:buChar char="q"/>
              <a:defRPr/>
            </a:pPr>
            <a:r>
              <a:rPr lang="en-US" sz="1500" dirty="0" smtClean="0"/>
              <a:t>The most critical part of this recently signed law is the requirement for all students in middle and high school to receive annual career guidance and advisement to choose a career area, create an Individual Graduation Plan and graduate high school prepared to go to college or enter the work force.</a:t>
            </a:r>
          </a:p>
          <a:p>
            <a:pPr>
              <a:buClr>
                <a:schemeClr val="accent6">
                  <a:lumMod val="75000"/>
                </a:schemeClr>
              </a:buClr>
              <a:buFont typeface="Arial" charset="0"/>
              <a:buNone/>
              <a:defRPr/>
            </a:pPr>
            <a:endParaRPr lang="en-US" sz="1200" dirty="0" smtClean="0"/>
          </a:p>
        </p:txBody>
      </p:sp>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a:stretch>
            <a:fillRect/>
          </a:stretch>
        </p:blipFill>
        <p:spPr bwMode="auto">
          <a:xfrm>
            <a:off x="117475" y="0"/>
            <a:ext cx="6832600" cy="4957763"/>
          </a:xfrm>
          <a:prstGeom prst="rect">
            <a:avLst/>
          </a:prstGeom>
          <a:noFill/>
          <a:ln w="9525">
            <a:noFill/>
            <a:miter lim="800000"/>
            <a:headEnd/>
            <a:tailEnd/>
          </a:ln>
        </p:spPr>
      </p:pic>
      <p:sp>
        <p:nvSpPr>
          <p:cNvPr id="21507" name="TextBox 4"/>
          <p:cNvSpPr txBox="1">
            <a:spLocks noChangeArrowheads="1"/>
          </p:cNvSpPr>
          <p:nvPr/>
        </p:nvSpPr>
        <p:spPr bwMode="auto">
          <a:xfrm>
            <a:off x="6129338" y="782638"/>
            <a:ext cx="820737" cy="254000"/>
          </a:xfrm>
          <a:prstGeom prst="rect">
            <a:avLst/>
          </a:prstGeom>
          <a:solidFill>
            <a:schemeClr val="bg2"/>
          </a:solidFill>
          <a:ln w="9525">
            <a:noFill/>
            <a:miter lim="800000"/>
            <a:headEnd/>
            <a:tailEnd/>
          </a:ln>
        </p:spPr>
        <p:txBody>
          <a:bodyPr lIns="68447" tIns="34223" rIns="68447" bIns="34223">
            <a:spAutoFit/>
          </a:bodyPr>
          <a:lstStyle/>
          <a:p>
            <a:endParaRPr lang="en-US"/>
          </a:p>
        </p:txBody>
      </p:sp>
      <p:cxnSp>
        <p:nvCxnSpPr>
          <p:cNvPr id="5" name="Straight Connector 4"/>
          <p:cNvCxnSpPr/>
          <p:nvPr/>
        </p:nvCxnSpPr>
        <p:spPr>
          <a:xfrm>
            <a:off x="579438" y="279400"/>
            <a:ext cx="63134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79438" y="669925"/>
            <a:ext cx="6245225"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9438" y="1006475"/>
            <a:ext cx="5559425" cy="22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Folded Corner 10"/>
          <p:cNvSpPr/>
          <p:nvPr/>
        </p:nvSpPr>
        <p:spPr>
          <a:xfrm>
            <a:off x="4865688" y="1565275"/>
            <a:ext cx="1736725" cy="1843088"/>
          </a:xfrm>
          <a:prstGeom prst="foldedCorner">
            <a:avLst>
              <a:gd name="adj" fmla="val 35259"/>
            </a:avLst>
          </a:prstGeom>
        </p:spPr>
        <p:style>
          <a:lnRef idx="2">
            <a:schemeClr val="accent1">
              <a:shade val="50000"/>
            </a:schemeClr>
          </a:lnRef>
          <a:fillRef idx="1">
            <a:schemeClr val="accent1"/>
          </a:fillRef>
          <a:effectRef idx="0">
            <a:schemeClr val="accent1"/>
          </a:effectRef>
          <a:fontRef idx="minor">
            <a:schemeClr val="lt1"/>
          </a:fontRef>
        </p:style>
        <p:txBody>
          <a:bodyPr lIns="68447" tIns="34223" rIns="68447" bIns="34223" anchor="ctr"/>
          <a:lstStyle/>
          <a:p>
            <a:pPr algn="ctr">
              <a:defRPr/>
            </a:pPr>
            <a:r>
              <a:rPr lang="en-US" sz="2400" dirty="0" smtClean="0"/>
              <a:t>House </a:t>
            </a:r>
            <a:r>
              <a:rPr lang="en-US" sz="2400" dirty="0"/>
              <a:t>Bill 400</a:t>
            </a:r>
          </a:p>
        </p:txBody>
      </p:sp>
      <p:sp>
        <p:nvSpPr>
          <p:cNvPr id="8" name="Slide Number Placeholder 7"/>
          <p:cNvSpPr>
            <a:spLocks noGrp="1"/>
          </p:cNvSpPr>
          <p:nvPr>
            <p:ph type="sldNum" sz="quarter" idx="11"/>
          </p:nvPr>
        </p:nvSpPr>
        <p:spPr/>
        <p:txBody>
          <a:bodyPr/>
          <a:lstStyle/>
          <a:p>
            <a:pPr>
              <a:defRPr/>
            </a:pPr>
            <a:fld id="{8E041C6D-B6DC-410D-B858-78F1927EF459}" type="slidenum">
              <a:rPr lang="en-US" smtClean="0"/>
              <a:pPr>
                <a:defRPr/>
              </a:pPr>
              <a:t>47</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2225" y="0"/>
            <a:ext cx="6927850" cy="5029200"/>
          </a:xfrm>
          <a:prstGeom prst="rect">
            <a:avLst/>
          </a:prstGeom>
          <a:noFill/>
          <a:ln w="9525">
            <a:noFill/>
            <a:miter lim="800000"/>
            <a:headEnd/>
            <a:tailEnd/>
          </a:ln>
        </p:spPr>
      </p:pic>
      <p:sp>
        <p:nvSpPr>
          <p:cNvPr id="22531" name="TextBox 3"/>
          <p:cNvSpPr txBox="1">
            <a:spLocks noChangeArrowheads="1"/>
          </p:cNvSpPr>
          <p:nvPr/>
        </p:nvSpPr>
        <p:spPr bwMode="auto">
          <a:xfrm>
            <a:off x="2954338" y="1452563"/>
            <a:ext cx="3938587" cy="254000"/>
          </a:xfrm>
          <a:prstGeom prst="rect">
            <a:avLst/>
          </a:prstGeom>
          <a:solidFill>
            <a:schemeClr val="bg2"/>
          </a:solidFill>
          <a:ln w="9525">
            <a:noFill/>
            <a:miter lim="800000"/>
            <a:headEnd/>
            <a:tailEnd/>
          </a:ln>
        </p:spPr>
        <p:txBody>
          <a:bodyPr lIns="68447" tIns="34223" rIns="68447" bIns="34223">
            <a:spAutoFit/>
          </a:bodyPr>
          <a:lstStyle/>
          <a:p>
            <a:endParaRPr lang="en-US"/>
          </a:p>
        </p:txBody>
      </p:sp>
      <p:cxnSp>
        <p:nvCxnSpPr>
          <p:cNvPr id="6" name="Straight Connector 5"/>
          <p:cNvCxnSpPr/>
          <p:nvPr/>
        </p:nvCxnSpPr>
        <p:spPr>
          <a:xfrm>
            <a:off x="6073775" y="503238"/>
            <a:ext cx="876300"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50" y="893763"/>
            <a:ext cx="67770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150" y="1285875"/>
            <a:ext cx="68246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 y="1731963"/>
            <a:ext cx="2873375"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536" name="TextBox 3"/>
          <p:cNvSpPr txBox="1">
            <a:spLocks noChangeArrowheads="1"/>
          </p:cNvSpPr>
          <p:nvPr/>
        </p:nvSpPr>
        <p:spPr bwMode="auto">
          <a:xfrm>
            <a:off x="0" y="279400"/>
            <a:ext cx="6081713" cy="254000"/>
          </a:xfrm>
          <a:prstGeom prst="rect">
            <a:avLst/>
          </a:prstGeom>
          <a:solidFill>
            <a:schemeClr val="bg2"/>
          </a:solidFill>
          <a:ln w="9525">
            <a:noFill/>
            <a:miter lim="800000"/>
            <a:headEnd/>
            <a:tailEnd/>
          </a:ln>
        </p:spPr>
        <p:txBody>
          <a:bodyPr lIns="68447" tIns="34223" rIns="68447" bIns="34223">
            <a:spAutoFit/>
          </a:bodyPr>
          <a:lstStyle/>
          <a:p>
            <a:endParaRPr lang="en-US"/>
          </a:p>
        </p:txBody>
      </p:sp>
      <p:sp>
        <p:nvSpPr>
          <p:cNvPr id="9" name="Slide Number Placeholder 8"/>
          <p:cNvSpPr>
            <a:spLocks noGrp="1"/>
          </p:cNvSpPr>
          <p:nvPr>
            <p:ph type="sldNum" sz="quarter" idx="11"/>
          </p:nvPr>
        </p:nvSpPr>
        <p:spPr/>
        <p:txBody>
          <a:bodyPr/>
          <a:lstStyle/>
          <a:p>
            <a:pPr>
              <a:defRPr/>
            </a:pPr>
            <a:fld id="{8E041C6D-B6DC-410D-B858-78F1927EF459}" type="slidenum">
              <a:rPr lang="en-US" smtClean="0"/>
              <a:pPr>
                <a:defRPr/>
              </a:pPr>
              <a:t>48</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55563" y="0"/>
            <a:ext cx="6894512" cy="5029200"/>
          </a:xfrm>
          <a:prstGeom prst="rect">
            <a:avLst/>
          </a:prstGeom>
          <a:noFill/>
          <a:ln w="9525">
            <a:noFill/>
            <a:miter lim="800000"/>
            <a:headEnd/>
            <a:tailEnd/>
          </a:ln>
        </p:spPr>
      </p:pic>
      <p:sp>
        <p:nvSpPr>
          <p:cNvPr id="23555" name="TextBox 3"/>
          <p:cNvSpPr txBox="1">
            <a:spLocks noChangeArrowheads="1"/>
          </p:cNvSpPr>
          <p:nvPr/>
        </p:nvSpPr>
        <p:spPr bwMode="auto">
          <a:xfrm>
            <a:off x="2374900" y="2235200"/>
            <a:ext cx="2630488" cy="254000"/>
          </a:xfrm>
          <a:prstGeom prst="rect">
            <a:avLst/>
          </a:prstGeom>
          <a:solidFill>
            <a:schemeClr val="bg2"/>
          </a:solidFill>
          <a:ln w="9525">
            <a:noFill/>
            <a:miter lim="800000"/>
            <a:headEnd/>
            <a:tailEnd/>
          </a:ln>
        </p:spPr>
        <p:txBody>
          <a:bodyPr lIns="68447" tIns="34223" rIns="68447" bIns="34223">
            <a:spAutoFit/>
          </a:bodyPr>
          <a:lstStyle/>
          <a:p>
            <a:endParaRPr lang="en-US"/>
          </a:p>
        </p:txBody>
      </p:sp>
      <p:cxnSp>
        <p:nvCxnSpPr>
          <p:cNvPr id="6" name="Straight Connector 5"/>
          <p:cNvCxnSpPr/>
          <p:nvPr/>
        </p:nvCxnSpPr>
        <p:spPr>
          <a:xfrm>
            <a:off x="3011488" y="1285875"/>
            <a:ext cx="38306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76400"/>
            <a:ext cx="6759575"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2124075"/>
            <a:ext cx="67595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218" idx="1"/>
          </p:cNvCxnSpPr>
          <p:nvPr/>
        </p:nvCxnSpPr>
        <p:spPr>
          <a:xfrm rot="10800000" flipH="1">
            <a:off x="55563" y="2514600"/>
            <a:ext cx="2270125"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560" name="TextBox 3"/>
          <p:cNvSpPr txBox="1">
            <a:spLocks noChangeArrowheads="1"/>
          </p:cNvSpPr>
          <p:nvPr/>
        </p:nvSpPr>
        <p:spPr bwMode="auto">
          <a:xfrm>
            <a:off x="57150" y="1062038"/>
            <a:ext cx="2897188" cy="254000"/>
          </a:xfrm>
          <a:prstGeom prst="rect">
            <a:avLst/>
          </a:prstGeom>
          <a:solidFill>
            <a:schemeClr val="bg2"/>
          </a:solidFill>
          <a:ln w="9525">
            <a:noFill/>
            <a:miter lim="800000"/>
            <a:headEnd/>
            <a:tailEnd/>
          </a:ln>
        </p:spPr>
        <p:txBody>
          <a:bodyPr lIns="68447" tIns="34223" rIns="68447" bIns="34223">
            <a:spAutoFit/>
          </a:bodyPr>
          <a:lstStyle/>
          <a:p>
            <a:endParaRPr lang="en-US"/>
          </a:p>
        </p:txBody>
      </p:sp>
      <p:sp>
        <p:nvSpPr>
          <p:cNvPr id="10" name="Slide Number Placeholder 9"/>
          <p:cNvSpPr>
            <a:spLocks noGrp="1"/>
          </p:cNvSpPr>
          <p:nvPr>
            <p:ph type="sldNum" sz="quarter" idx="11"/>
          </p:nvPr>
        </p:nvSpPr>
        <p:spPr/>
        <p:txBody>
          <a:bodyPr/>
          <a:lstStyle/>
          <a:p>
            <a:pPr>
              <a:defRPr/>
            </a:pPr>
            <a:fld id="{8E041C6D-B6DC-410D-B858-78F1927EF459}" type="slidenum">
              <a:rPr lang="en-US" smtClean="0"/>
              <a:pPr>
                <a:defRPr/>
              </a:pPr>
              <a:t>49</a:t>
            </a:fld>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Overview of Title I, Part D</a:t>
            </a:r>
          </a:p>
        </p:txBody>
      </p:sp>
      <p:sp>
        <p:nvSpPr>
          <p:cNvPr id="12291" name="Rectangle 3"/>
          <p:cNvSpPr>
            <a:spLocks noGrp="1" noChangeArrowheads="1"/>
          </p:cNvSpPr>
          <p:nvPr>
            <p:ph type="body" idx="1"/>
          </p:nvPr>
        </p:nvSpPr>
        <p:spPr>
          <a:xfrm>
            <a:off x="347663" y="838428"/>
            <a:ext cx="6254750" cy="3189287"/>
          </a:xfrm>
        </p:spPr>
        <p:txBody>
          <a:bodyPr/>
          <a:lstStyle/>
          <a:p>
            <a:pPr eaLnBrk="1" hangingPunct="1">
              <a:lnSpc>
                <a:spcPct val="90000"/>
              </a:lnSpc>
              <a:buClr>
                <a:schemeClr val="accent6">
                  <a:lumMod val="75000"/>
                </a:schemeClr>
              </a:buClr>
              <a:buFont typeface="Arial" charset="0"/>
              <a:buNone/>
              <a:defRPr/>
            </a:pPr>
            <a:r>
              <a:rPr lang="en-US" b="1" dirty="0" smtClean="0"/>
              <a:t>Grantees and Population</a:t>
            </a:r>
          </a:p>
          <a:p>
            <a:pPr eaLnBrk="1" hangingPunct="1">
              <a:lnSpc>
                <a:spcPct val="90000"/>
              </a:lnSpc>
              <a:buClr>
                <a:schemeClr val="accent6">
                  <a:lumMod val="75000"/>
                </a:schemeClr>
              </a:buClr>
              <a:buFont typeface="Wingdings" pitchFamily="2" charset="2"/>
              <a:buChar char="q"/>
              <a:defRPr/>
            </a:pPr>
            <a:r>
              <a:rPr lang="en-US" dirty="0" smtClean="0"/>
              <a:t>Title I, Part A</a:t>
            </a:r>
          </a:p>
          <a:p>
            <a:pPr lvl="1" eaLnBrk="1" hangingPunct="1">
              <a:lnSpc>
                <a:spcPct val="90000"/>
              </a:lnSpc>
              <a:buClr>
                <a:schemeClr val="accent6">
                  <a:lumMod val="75000"/>
                </a:schemeClr>
              </a:buClr>
              <a:buFont typeface="Wingdings" pitchFamily="2" charset="2"/>
              <a:buChar char="§"/>
              <a:defRPr/>
            </a:pPr>
            <a:r>
              <a:rPr lang="en-US" sz="1500" dirty="0" smtClean="0"/>
              <a:t>Provides financial assistance to LEAs and schools with high numbers or high percentages of poor children to help ensure that all children meet challenging state academic </a:t>
            </a:r>
            <a:r>
              <a:rPr lang="en-US" sz="1500" dirty="0" smtClean="0"/>
              <a:t>standards.</a:t>
            </a:r>
          </a:p>
          <a:p>
            <a:pPr lvl="1" eaLnBrk="1" hangingPunct="1">
              <a:lnSpc>
                <a:spcPct val="90000"/>
              </a:lnSpc>
              <a:buClr>
                <a:schemeClr val="accent6">
                  <a:lumMod val="75000"/>
                </a:schemeClr>
              </a:buClr>
              <a:buFont typeface="Wingdings" pitchFamily="2" charset="2"/>
              <a:buChar char="§"/>
              <a:defRPr/>
            </a:pPr>
            <a:r>
              <a:rPr lang="en-US" sz="1500" dirty="0" smtClean="0"/>
              <a:t>US ED determines the LEA Title I, Part A neglected set-aside amount based on the neglected child count derived from the N&amp;D Annual Survey.</a:t>
            </a:r>
          </a:p>
          <a:p>
            <a:pPr eaLnBrk="1" hangingPunct="1">
              <a:lnSpc>
                <a:spcPct val="90000"/>
              </a:lnSpc>
              <a:buClr>
                <a:schemeClr val="accent6">
                  <a:lumMod val="75000"/>
                </a:schemeClr>
              </a:buClr>
              <a:buFont typeface="Wingdings" pitchFamily="2" charset="2"/>
              <a:buChar char="q"/>
              <a:defRPr/>
            </a:pPr>
            <a:r>
              <a:rPr lang="en-US" dirty="0" smtClean="0"/>
              <a:t>Title I, Part D</a:t>
            </a:r>
          </a:p>
          <a:p>
            <a:pPr lvl="1" eaLnBrk="1" hangingPunct="1">
              <a:lnSpc>
                <a:spcPct val="90000"/>
              </a:lnSpc>
              <a:buClr>
                <a:schemeClr val="accent6">
                  <a:lumMod val="75000"/>
                </a:schemeClr>
              </a:buClr>
              <a:buFont typeface="Wingdings" pitchFamily="2" charset="2"/>
              <a:buChar char="§"/>
              <a:defRPr/>
            </a:pPr>
            <a:r>
              <a:rPr lang="en-US" sz="1500" dirty="0" smtClean="0"/>
              <a:t>Subpart 1 - Provides financial assistance to educational programs for youth in state-operated facilities or community day programs.</a:t>
            </a:r>
          </a:p>
          <a:p>
            <a:pPr lvl="1" eaLnBrk="1" hangingPunct="1">
              <a:lnSpc>
                <a:spcPct val="90000"/>
              </a:lnSpc>
              <a:buClr>
                <a:schemeClr val="accent6">
                  <a:lumMod val="75000"/>
                </a:schemeClr>
              </a:buClr>
              <a:buFont typeface="Wingdings" pitchFamily="2" charset="2"/>
              <a:buChar char="§"/>
              <a:defRPr/>
            </a:pPr>
            <a:r>
              <a:rPr lang="en-US" sz="1500" dirty="0" smtClean="0"/>
              <a:t>Subpart 2 - Provides financial assistance to support eligible LEA programs involving collaboration with locally operated correctional facilities.</a:t>
            </a:r>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87313" y="571500"/>
            <a:ext cx="6775450" cy="3280250"/>
          </a:xfrm>
          <a:prstGeom prst="rect">
            <a:avLst/>
          </a:prstGeom>
          <a:noFill/>
          <a:ln w="9525">
            <a:noFill/>
            <a:miter lim="800000"/>
            <a:headEnd/>
            <a:tailEnd/>
          </a:ln>
        </p:spPr>
        <p:txBody>
          <a:bodyPr lIns="68447" tIns="34223" rIns="68447" bIns="34223">
            <a:spAutoFit/>
          </a:bodyPr>
          <a:lstStyle/>
          <a:p>
            <a:pPr marL="228600" indent="-228600">
              <a:spcBef>
                <a:spcPts val="449"/>
              </a:spcBef>
              <a:defRPr/>
            </a:pPr>
            <a:r>
              <a:rPr lang="en-US" sz="1600" b="1" dirty="0">
                <a:solidFill>
                  <a:schemeClr val="tx1"/>
                </a:solidFill>
              </a:rPr>
              <a:t>The Individual Graduation Plan </a:t>
            </a:r>
            <a:endParaRPr lang="en-US" sz="1600" b="1" dirty="0" smtClean="0">
              <a:solidFill>
                <a:schemeClr val="tx1"/>
              </a:solidFill>
            </a:endParaRPr>
          </a:p>
          <a:p>
            <a:pPr marL="228600" indent="-228600">
              <a:spcBef>
                <a:spcPts val="449"/>
              </a:spcBef>
              <a:buFont typeface="+mj-lt"/>
              <a:buAutoNum type="arabicParenR"/>
              <a:defRPr/>
            </a:pPr>
            <a:r>
              <a:rPr lang="en-US" sz="1600" dirty="0" smtClean="0">
                <a:solidFill>
                  <a:schemeClr val="tx1"/>
                </a:solidFill>
                <a:latin typeface="+mn-lt"/>
              </a:rPr>
              <a:t>Include </a:t>
            </a:r>
            <a:r>
              <a:rPr lang="en-US" sz="1600" dirty="0">
                <a:solidFill>
                  <a:schemeClr val="tx1"/>
                </a:solidFill>
                <a:latin typeface="+mn-lt"/>
              </a:rPr>
              <a:t>rigorous academic core subjects and </a:t>
            </a:r>
            <a:r>
              <a:rPr lang="en-US" sz="1600" u="sng" dirty="0">
                <a:solidFill>
                  <a:schemeClr val="tx1"/>
                </a:solidFill>
                <a:latin typeface="+mn-lt"/>
              </a:rPr>
              <a:t>focused course work in mathematics and science </a:t>
            </a:r>
            <a:r>
              <a:rPr lang="en-US" sz="1600" u="sng" dirty="0" smtClean="0">
                <a:solidFill>
                  <a:schemeClr val="tx1"/>
                </a:solidFill>
                <a:latin typeface="+mn-lt"/>
              </a:rPr>
              <a:t>or </a:t>
            </a:r>
            <a:r>
              <a:rPr lang="en-US" sz="1600" u="sng" dirty="0">
                <a:solidFill>
                  <a:schemeClr val="tx1"/>
                </a:solidFill>
                <a:latin typeface="+mn-lt"/>
              </a:rPr>
              <a:t>in humanities, fine arts, and foreign language or sequenced career pathway course work;</a:t>
            </a:r>
          </a:p>
          <a:p>
            <a:pPr marL="228600" indent="-228600">
              <a:spcBef>
                <a:spcPts val="449"/>
              </a:spcBef>
              <a:buFont typeface="+mj-lt"/>
              <a:buAutoNum type="arabicParenR"/>
              <a:defRPr/>
            </a:pPr>
            <a:r>
              <a:rPr lang="en-US" sz="1600" dirty="0">
                <a:solidFill>
                  <a:schemeClr val="tx1"/>
                </a:solidFill>
                <a:latin typeface="+mn-lt"/>
              </a:rPr>
              <a:t>Incorporate provisions of a student's </a:t>
            </a:r>
            <a:r>
              <a:rPr lang="en-US" sz="1600" u="sng" dirty="0">
                <a:solidFill>
                  <a:schemeClr val="tx1"/>
                </a:solidFill>
                <a:latin typeface="+mn-lt"/>
              </a:rPr>
              <a:t>Individualized Education Program (IEP), where applicable;</a:t>
            </a:r>
          </a:p>
          <a:p>
            <a:pPr marL="228600" indent="-228600">
              <a:spcBef>
                <a:spcPts val="449"/>
              </a:spcBef>
              <a:buFont typeface="+mj-lt"/>
              <a:buAutoNum type="arabicParenR"/>
              <a:defRPr/>
            </a:pPr>
            <a:r>
              <a:rPr lang="en-US" sz="1600" u="sng" dirty="0">
                <a:solidFill>
                  <a:schemeClr val="tx1"/>
                </a:solidFill>
                <a:latin typeface="+mn-lt"/>
              </a:rPr>
              <a:t>Align educational and broad career goals and a student's course of study;</a:t>
            </a:r>
          </a:p>
          <a:p>
            <a:pPr marL="228600" indent="-228600">
              <a:spcBef>
                <a:spcPts val="449"/>
              </a:spcBef>
              <a:buFont typeface="+mj-lt"/>
              <a:buAutoNum type="arabicParenR"/>
              <a:defRPr/>
            </a:pPr>
            <a:r>
              <a:rPr lang="en-US" sz="1600" dirty="0">
                <a:solidFill>
                  <a:schemeClr val="tx1"/>
                </a:solidFill>
                <a:latin typeface="+mn-lt"/>
              </a:rPr>
              <a:t>Be based on the </a:t>
            </a:r>
            <a:r>
              <a:rPr lang="en-US" sz="1600" u="sng" dirty="0">
                <a:solidFill>
                  <a:schemeClr val="tx1"/>
                </a:solidFill>
                <a:latin typeface="+mn-lt"/>
              </a:rPr>
              <a:t>student's selected academic and career focus </a:t>
            </a:r>
            <a:r>
              <a:rPr lang="en-US" sz="1600" dirty="0">
                <a:solidFill>
                  <a:schemeClr val="tx1"/>
                </a:solidFill>
                <a:latin typeface="+mn-lt"/>
              </a:rPr>
              <a:t>area as approved by the student's </a:t>
            </a:r>
            <a:r>
              <a:rPr lang="en-US" sz="1600" dirty="0" smtClean="0">
                <a:solidFill>
                  <a:schemeClr val="tx1"/>
                </a:solidFill>
                <a:latin typeface="+mn-lt"/>
              </a:rPr>
              <a:t>parent </a:t>
            </a:r>
            <a:r>
              <a:rPr lang="en-US" sz="1600" dirty="0">
                <a:solidFill>
                  <a:schemeClr val="tx1"/>
                </a:solidFill>
                <a:latin typeface="+mn-lt"/>
              </a:rPr>
              <a:t>or guardian</a:t>
            </a:r>
            <a:r>
              <a:rPr lang="en-US" sz="1600" dirty="0" smtClean="0">
                <a:solidFill>
                  <a:schemeClr val="tx1"/>
                </a:solidFill>
                <a:latin typeface="+mn-lt"/>
              </a:rPr>
              <a:t>;</a:t>
            </a:r>
          </a:p>
          <a:p>
            <a:pPr marL="228600" indent="-228600">
              <a:spcBef>
                <a:spcPts val="449"/>
              </a:spcBef>
              <a:buFont typeface="+mj-lt"/>
              <a:buAutoNum type="arabicParenR"/>
              <a:defRPr/>
            </a:pPr>
            <a:r>
              <a:rPr lang="en-US" sz="1600" dirty="0">
                <a:solidFill>
                  <a:schemeClr val="tx1"/>
                </a:solidFill>
              </a:rPr>
              <a:t>Include experience based, </a:t>
            </a:r>
            <a:r>
              <a:rPr lang="en-US" sz="1600" u="sng" dirty="0">
                <a:solidFill>
                  <a:schemeClr val="tx1"/>
                </a:solidFill>
              </a:rPr>
              <a:t>career oriented learning experiences </a:t>
            </a:r>
            <a:r>
              <a:rPr lang="en-US" sz="1600" dirty="0">
                <a:solidFill>
                  <a:schemeClr val="tx1"/>
                </a:solidFill>
              </a:rPr>
              <a:t>which may include, but not be limited to, internships, apprenticeships, mentoring, co-op education, and service learning</a:t>
            </a:r>
            <a:r>
              <a:rPr lang="en-US" sz="1600" dirty="0" smtClean="0">
                <a:solidFill>
                  <a:schemeClr val="tx1"/>
                </a:solidFill>
              </a:rPr>
              <a:t>;</a:t>
            </a:r>
            <a:endParaRPr lang="en-US" sz="1600" dirty="0">
              <a:solidFill>
                <a:schemeClr val="tx1"/>
              </a:solidFill>
            </a:endParaRPr>
          </a:p>
        </p:txBody>
      </p:sp>
      <p:sp>
        <p:nvSpPr>
          <p:cNvPr id="4" name="Title 1"/>
          <p:cNvSpPr txBox="1">
            <a:spLocks/>
          </p:cNvSpPr>
          <p:nvPr/>
        </p:nvSpPr>
        <p:spPr>
          <a:xfrm>
            <a:off x="347663" y="0"/>
            <a:ext cx="6254750" cy="523875"/>
          </a:xfrm>
          <a:prstGeom prst="rect">
            <a:avLst/>
          </a:prstGeom>
        </p:spPr>
        <p:txBody>
          <a:bodyPr lIns="68447" tIns="34223" rIns="68447" bIns="34223"/>
          <a:lstStyle/>
          <a:p>
            <a:pPr algn="ctr" eaLnBrk="0" hangingPunct="0">
              <a:defRPr/>
            </a:pPr>
            <a:endParaRPr lang="en-US" sz="3300" b="1" dirty="0">
              <a:solidFill>
                <a:schemeClr val="tx1"/>
              </a:solidFill>
              <a:latin typeface="+mj-lt"/>
              <a:ea typeface="+mj-ea"/>
              <a:cs typeface="+mj-cs"/>
            </a:endParaRPr>
          </a:p>
        </p:txBody>
      </p:sp>
      <p:sp>
        <p:nvSpPr>
          <p:cNvPr id="5" name="Title 1"/>
          <p:cNvSpPr txBox="1">
            <a:spLocks/>
          </p:cNvSpPr>
          <p:nvPr/>
        </p:nvSpPr>
        <p:spPr>
          <a:xfrm>
            <a:off x="269422" y="0"/>
            <a:ext cx="6457950" cy="838200"/>
          </a:xfrm>
          <a:prstGeom prst="rect">
            <a:avLst/>
          </a:prstGeom>
        </p:spPr>
        <p:txBody>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Arial" charset="0"/>
              </a:rPr>
              <a:t>Prevention &amp; Intervention Strategies</a:t>
            </a:r>
            <a:endParaRPr kumimoji="0" lang="en-US"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Slide Number Placeholder 5"/>
          <p:cNvSpPr>
            <a:spLocks noGrp="1"/>
          </p:cNvSpPr>
          <p:nvPr>
            <p:ph type="sldNum" sz="quarter" idx="11"/>
          </p:nvPr>
        </p:nvSpPr>
        <p:spPr/>
        <p:txBody>
          <a:bodyPr/>
          <a:lstStyle/>
          <a:p>
            <a:pPr>
              <a:defRPr/>
            </a:pPr>
            <a:fld id="{8E041C6D-B6DC-410D-B858-78F1927EF459}" type="slidenum">
              <a:rPr lang="en-US" smtClean="0"/>
              <a:pPr>
                <a:defRPr/>
              </a:pPr>
              <a:t>50</a:t>
            </a:fld>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74625" y="677636"/>
            <a:ext cx="6775450" cy="3629063"/>
          </a:xfrm>
          <a:prstGeom prst="rect">
            <a:avLst/>
          </a:prstGeom>
          <a:noFill/>
          <a:ln w="9525">
            <a:noFill/>
            <a:miter lim="800000"/>
            <a:headEnd/>
            <a:tailEnd/>
          </a:ln>
        </p:spPr>
        <p:txBody>
          <a:bodyPr lIns="68447" tIns="34223" rIns="68447" bIns="34223">
            <a:spAutoFit/>
          </a:bodyPr>
          <a:lstStyle/>
          <a:p>
            <a:pPr marL="228600" indent="-228600">
              <a:spcBef>
                <a:spcPts val="449"/>
              </a:spcBef>
              <a:defRPr/>
            </a:pPr>
            <a:r>
              <a:rPr lang="en-US" sz="1600" b="1" dirty="0">
                <a:solidFill>
                  <a:schemeClr val="tx1"/>
                </a:solidFill>
              </a:rPr>
              <a:t>The Individual Graduation Plan </a:t>
            </a:r>
            <a:endParaRPr lang="en-US" sz="1600" b="1" dirty="0" smtClean="0">
              <a:solidFill>
                <a:schemeClr val="tx1"/>
              </a:solidFill>
            </a:endParaRPr>
          </a:p>
          <a:p>
            <a:pPr marL="342900" indent="-342900">
              <a:spcBef>
                <a:spcPts val="449"/>
              </a:spcBef>
              <a:buFont typeface="+mj-lt"/>
              <a:buAutoNum type="arabicParenR" startAt="6"/>
              <a:defRPr/>
            </a:pPr>
            <a:r>
              <a:rPr lang="en-US" sz="1600" dirty="0" smtClean="0">
                <a:solidFill>
                  <a:schemeClr val="tx1"/>
                </a:solidFill>
                <a:latin typeface="+mn-lt"/>
              </a:rPr>
              <a:t>Include </a:t>
            </a:r>
            <a:r>
              <a:rPr lang="en-US" sz="1600" u="sng" dirty="0">
                <a:solidFill>
                  <a:schemeClr val="tx1"/>
                </a:solidFill>
                <a:latin typeface="+mn-lt"/>
              </a:rPr>
              <a:t>opportunities for postsecondary studies through articulation</a:t>
            </a:r>
            <a:r>
              <a:rPr lang="en-US" sz="1600" dirty="0">
                <a:solidFill>
                  <a:schemeClr val="tx1"/>
                </a:solidFill>
                <a:latin typeface="+mn-lt"/>
              </a:rPr>
              <a:t>, dual enrollment, and joint enrollment;</a:t>
            </a:r>
          </a:p>
          <a:p>
            <a:pPr marL="228600" indent="-228600">
              <a:spcBef>
                <a:spcPts val="449"/>
              </a:spcBef>
              <a:buFont typeface="+mj-lt"/>
              <a:buAutoNum type="arabicParenR" startAt="6"/>
              <a:defRPr/>
            </a:pPr>
            <a:r>
              <a:rPr lang="en-US" sz="1600" dirty="0">
                <a:solidFill>
                  <a:schemeClr val="tx1"/>
                </a:solidFill>
                <a:latin typeface="+mn-lt"/>
              </a:rPr>
              <a:t>Be flexible to allow change in the </a:t>
            </a:r>
            <a:r>
              <a:rPr lang="en-US" sz="1600" u="sng" dirty="0">
                <a:solidFill>
                  <a:schemeClr val="tx1"/>
                </a:solidFill>
                <a:latin typeface="+mn-lt"/>
              </a:rPr>
              <a:t>course of study,</a:t>
            </a:r>
            <a:r>
              <a:rPr lang="en-US" sz="1600" dirty="0">
                <a:solidFill>
                  <a:schemeClr val="tx1"/>
                </a:solidFill>
                <a:latin typeface="+mn-lt"/>
              </a:rPr>
              <a:t> but be sufficiently structured to meet graduation requirements and qualify the student for admission to postsecondary education; and</a:t>
            </a:r>
          </a:p>
          <a:p>
            <a:pPr marL="228600" indent="-228600">
              <a:spcBef>
                <a:spcPts val="449"/>
              </a:spcBef>
              <a:buFont typeface="+mj-lt"/>
              <a:buAutoNum type="arabicParenR" startAt="6"/>
              <a:defRPr/>
            </a:pPr>
            <a:r>
              <a:rPr lang="en-US" sz="1600" u="sng" dirty="0">
                <a:solidFill>
                  <a:schemeClr val="tx1"/>
                </a:solidFill>
                <a:latin typeface="+mn-lt"/>
              </a:rPr>
              <a:t>Be approved by the student and the student's parent or guardian </a:t>
            </a:r>
            <a:r>
              <a:rPr lang="en-US" sz="1600" dirty="0">
                <a:solidFill>
                  <a:schemeClr val="tx1"/>
                </a:solidFill>
                <a:latin typeface="+mn-lt"/>
              </a:rPr>
              <a:t>with guidance from the student's school counselor or teacher adviser.</a:t>
            </a:r>
          </a:p>
          <a:p>
            <a:pPr>
              <a:spcBef>
                <a:spcPts val="449"/>
              </a:spcBef>
              <a:defRPr/>
            </a:pPr>
            <a:r>
              <a:rPr lang="en-US" sz="1600" b="1" dirty="0">
                <a:solidFill>
                  <a:schemeClr val="accent6">
                    <a:lumMod val="75000"/>
                  </a:schemeClr>
                </a:solidFill>
                <a:latin typeface="+mn-lt"/>
              </a:rPr>
              <a:t>An individual graduation plan shall be reviewed annually, and revised, if appropriate, upon approval by the student and the student's parent or guardian with guidance from the  student's school counselor or teacher adviser. An individual graduation plan may be changed at any time throughout a student's high school career upon approval. </a:t>
            </a:r>
          </a:p>
          <a:p>
            <a:pPr>
              <a:buFont typeface="Arial" charset="0"/>
              <a:buChar char="•"/>
              <a:defRPr/>
            </a:pPr>
            <a:endParaRPr lang="en-US" sz="1000" dirty="0">
              <a:latin typeface="+mn-lt"/>
            </a:endParaRPr>
          </a:p>
        </p:txBody>
      </p:sp>
      <p:sp>
        <p:nvSpPr>
          <p:cNvPr id="4" name="Title 1"/>
          <p:cNvSpPr txBox="1">
            <a:spLocks/>
          </p:cNvSpPr>
          <p:nvPr/>
        </p:nvSpPr>
        <p:spPr>
          <a:xfrm>
            <a:off x="347663" y="0"/>
            <a:ext cx="6254750" cy="523875"/>
          </a:xfrm>
          <a:prstGeom prst="rect">
            <a:avLst/>
          </a:prstGeom>
        </p:spPr>
        <p:txBody>
          <a:bodyPr lIns="68447" tIns="34223" rIns="68447" bIns="34223"/>
          <a:lstStyle/>
          <a:p>
            <a:pPr algn="ctr" eaLnBrk="0" hangingPunct="0">
              <a:defRPr/>
            </a:pPr>
            <a:endParaRPr lang="en-US" sz="3300" b="1" dirty="0">
              <a:solidFill>
                <a:schemeClr val="tx1"/>
              </a:solidFill>
              <a:latin typeface="+mj-lt"/>
              <a:ea typeface="+mj-ea"/>
              <a:cs typeface="+mj-cs"/>
            </a:endParaRPr>
          </a:p>
        </p:txBody>
      </p:sp>
      <p:sp>
        <p:nvSpPr>
          <p:cNvPr id="5" name="Title 1"/>
          <p:cNvSpPr txBox="1">
            <a:spLocks/>
          </p:cNvSpPr>
          <p:nvPr/>
        </p:nvSpPr>
        <p:spPr>
          <a:xfrm>
            <a:off x="269422" y="0"/>
            <a:ext cx="6457950" cy="838200"/>
          </a:xfrm>
          <a:prstGeom prst="rect">
            <a:avLst/>
          </a:prstGeom>
        </p:spPr>
        <p:txBody>
          <a:bodyPr/>
          <a:lstStyle/>
          <a:p>
            <a:pPr marL="0" marR="0" lvl="0" indent="0" algn="ctr" defTabSz="684213"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Arial" charset="0"/>
              </a:rPr>
              <a:t>Prevention &amp; Intervention Strategies</a:t>
            </a:r>
            <a:endParaRPr kumimoji="0" lang="en-US" sz="32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Slide Number Placeholder 5"/>
          <p:cNvSpPr>
            <a:spLocks noGrp="1"/>
          </p:cNvSpPr>
          <p:nvPr>
            <p:ph type="sldNum" sz="quarter" idx="11"/>
          </p:nvPr>
        </p:nvSpPr>
        <p:spPr/>
        <p:txBody>
          <a:bodyPr/>
          <a:lstStyle/>
          <a:p>
            <a:pPr>
              <a:defRPr/>
            </a:pPr>
            <a:fld id="{8E041C6D-B6DC-410D-B858-78F1927EF459}" type="slidenum">
              <a:rPr lang="en-US" smtClean="0"/>
              <a:pPr>
                <a:defRPr/>
              </a:pPr>
              <a:t>51</a:t>
            </a:fld>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47662" y="201613"/>
            <a:ext cx="6461351" cy="1049337"/>
          </a:xfrm>
        </p:spPr>
        <p:txBody>
          <a:bodyPr/>
          <a:lstStyle/>
          <a:p>
            <a:r>
              <a:rPr lang="en-US" sz="3200" dirty="0" smtClean="0">
                <a:cs typeface="Arial" charset="0"/>
              </a:rPr>
              <a:t>Prevention &amp; Intervention Strategies</a:t>
            </a:r>
            <a:r>
              <a:rPr lang="en-US" sz="3600" dirty="0" smtClean="0">
                <a:cs typeface="Arial" charset="0"/>
              </a:rPr>
              <a:t/>
            </a:r>
            <a:br>
              <a:rPr lang="en-US" sz="3600" dirty="0" smtClean="0">
                <a:cs typeface="Arial" charset="0"/>
              </a:rPr>
            </a:br>
            <a:r>
              <a:rPr lang="en-US" sz="1400" dirty="0" smtClean="0">
                <a:cs typeface="Helvetica" pitchFamily="34" charset="0"/>
                <a:hlinkClick r:id="rId2"/>
              </a:rPr>
              <a:t>www.gacollege411.org</a:t>
            </a:r>
            <a:r>
              <a:rPr lang="en-US" sz="1400" dirty="0" smtClean="0">
                <a:cs typeface="Helvetica" pitchFamily="34" charset="0"/>
              </a:rPr>
              <a:t/>
            </a:r>
            <a:br>
              <a:rPr lang="en-US" sz="1400" dirty="0" smtClean="0">
                <a:cs typeface="Helvetica" pitchFamily="34" charset="0"/>
              </a:rPr>
            </a:br>
            <a:endParaRPr lang="en-US" sz="1400" dirty="0" smtClean="0"/>
          </a:p>
        </p:txBody>
      </p:sp>
      <p:pic>
        <p:nvPicPr>
          <p:cNvPr id="51203" name="Content Placeholder 3" descr="GACollege411.png"/>
          <p:cNvPicPr>
            <a:picLocks noGrp="1" noChangeAspect="1"/>
          </p:cNvPicPr>
          <p:nvPr>
            <p:ph idx="1"/>
          </p:nvPr>
        </p:nvPicPr>
        <p:blipFill>
          <a:blip r:embed="rId3" cstate="print"/>
          <a:srcRect/>
          <a:stretch>
            <a:fillRect/>
          </a:stretch>
        </p:blipFill>
        <p:spPr>
          <a:xfrm>
            <a:off x="736600" y="1016000"/>
            <a:ext cx="5518150" cy="3282950"/>
          </a:xfrm>
        </p:spPr>
      </p:pic>
      <p:sp>
        <p:nvSpPr>
          <p:cNvPr id="4" name="Slide Number Placeholder 3"/>
          <p:cNvSpPr>
            <a:spLocks noGrp="1"/>
          </p:cNvSpPr>
          <p:nvPr>
            <p:ph type="sldNum" sz="quarter" idx="11"/>
          </p:nvPr>
        </p:nvSpPr>
        <p:spPr/>
        <p:txBody>
          <a:bodyPr/>
          <a:lstStyle/>
          <a:p>
            <a:pPr>
              <a:defRPr/>
            </a:pPr>
            <a:fld id="{6C8E41B0-583C-4BA0-BF76-F8979262A57E}"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5943" y="201613"/>
            <a:ext cx="6547756" cy="838200"/>
          </a:xfrm>
        </p:spPr>
        <p:txBody>
          <a:bodyPr/>
          <a:lstStyle/>
          <a:p>
            <a:pPr eaLnBrk="1" hangingPunct="1">
              <a:defRPr/>
            </a:pPr>
            <a:r>
              <a:rPr lang="en-US" sz="3200" dirty="0" smtClean="0">
                <a:cs typeface="Arial" charset="0"/>
              </a:rPr>
              <a:t>Prevention &amp; Intervention </a:t>
            </a:r>
            <a:r>
              <a:rPr lang="en-US" sz="3200" dirty="0" smtClean="0">
                <a:cs typeface="Arial" charset="0"/>
              </a:rPr>
              <a:t>Strategies</a:t>
            </a:r>
            <a:endParaRPr lang="en-US" sz="3200" dirty="0" smtClean="0">
              <a:solidFill>
                <a:schemeClr val="accent6">
                  <a:lumMod val="75000"/>
                </a:schemeClr>
              </a:solidFill>
              <a:effectLst>
                <a:outerShdw blurRad="38100" dist="38100" dir="2700000" algn="tl">
                  <a:srgbClr val="C0C0C0"/>
                </a:outerShdw>
              </a:effectLst>
            </a:endParaRPr>
          </a:p>
        </p:txBody>
      </p:sp>
      <p:sp>
        <p:nvSpPr>
          <p:cNvPr id="19459" name="Rectangle 3"/>
          <p:cNvSpPr>
            <a:spLocks noGrp="1" noChangeArrowheads="1"/>
          </p:cNvSpPr>
          <p:nvPr>
            <p:ph type="body" idx="1"/>
          </p:nvPr>
        </p:nvSpPr>
        <p:spPr>
          <a:xfrm>
            <a:off x="0" y="1005840"/>
            <a:ext cx="6950075" cy="3073400"/>
          </a:xfrm>
        </p:spPr>
        <p:txBody>
          <a:bodyPr/>
          <a:lstStyle/>
          <a:p>
            <a:pPr algn="ctr" eaLnBrk="1" hangingPunct="1">
              <a:buFontTx/>
              <a:buNone/>
            </a:pPr>
            <a:r>
              <a:rPr lang="en-US" sz="2800" b="1" dirty="0" smtClean="0">
                <a:solidFill>
                  <a:schemeClr val="accent6">
                    <a:lumMod val="75000"/>
                  </a:schemeClr>
                </a:solidFill>
              </a:rPr>
              <a:t>School Factors: </a:t>
            </a:r>
            <a:r>
              <a:rPr lang="en-US" sz="2100" i="1" dirty="0" smtClean="0"/>
              <a:t>We </a:t>
            </a:r>
            <a:r>
              <a:rPr lang="en-US" sz="2100" i="1" dirty="0" smtClean="0"/>
              <a:t>largely have direct control over thes</a:t>
            </a:r>
            <a:r>
              <a:rPr lang="en-US" sz="2100" dirty="0" smtClean="0"/>
              <a:t>e!</a:t>
            </a:r>
          </a:p>
          <a:p>
            <a:pPr algn="ctr" eaLnBrk="1" hangingPunct="1">
              <a:buFontTx/>
              <a:buNone/>
            </a:pPr>
            <a:endParaRPr lang="en-US" sz="2100" dirty="0" smtClean="0">
              <a:solidFill>
                <a:srgbClr val="3333FF"/>
              </a:solidFill>
              <a:latin typeface="Arial Black" pitchFamily="34" charset="0"/>
            </a:endParaRPr>
          </a:p>
          <a:p>
            <a:pPr algn="ctr" eaLnBrk="1" hangingPunct="1">
              <a:buFontTx/>
              <a:buNone/>
            </a:pPr>
            <a:endParaRPr lang="en-US" dirty="0" smtClean="0"/>
          </a:p>
        </p:txBody>
      </p:sp>
      <p:pic>
        <p:nvPicPr>
          <p:cNvPr id="19460" name="Picture 4" descr="bd07206_"/>
          <p:cNvPicPr>
            <a:picLocks noChangeAspect="1" noChangeArrowheads="1"/>
          </p:cNvPicPr>
          <p:nvPr/>
        </p:nvPicPr>
        <p:blipFill>
          <a:blip r:embed="rId3" cstate="print"/>
          <a:srcRect/>
          <a:stretch>
            <a:fillRect/>
          </a:stretch>
        </p:blipFill>
        <p:spPr bwMode="auto">
          <a:xfrm>
            <a:off x="810842" y="1788161"/>
            <a:ext cx="2778824" cy="2265468"/>
          </a:xfrm>
          <a:prstGeom prst="rect">
            <a:avLst/>
          </a:prstGeom>
          <a:noFill/>
          <a:ln w="9525">
            <a:noFill/>
            <a:miter lim="800000"/>
            <a:headEnd/>
            <a:tailEnd/>
          </a:ln>
        </p:spPr>
      </p:pic>
      <p:pic>
        <p:nvPicPr>
          <p:cNvPr id="19461" name="Picture 5" descr="bd07207_"/>
          <p:cNvPicPr>
            <a:picLocks noChangeAspect="1" noChangeArrowheads="1"/>
          </p:cNvPicPr>
          <p:nvPr/>
        </p:nvPicPr>
        <p:blipFill>
          <a:blip r:embed="rId4" cstate="print"/>
          <a:srcRect/>
          <a:stretch>
            <a:fillRect/>
          </a:stretch>
        </p:blipFill>
        <p:spPr bwMode="auto">
          <a:xfrm>
            <a:off x="3359203" y="1844040"/>
            <a:ext cx="2778824" cy="2401676"/>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BDF5248E-7124-462E-9F60-D69E1E297C44}" type="slidenum">
              <a:rPr lang="en-US" smtClean="0"/>
              <a:pPr>
                <a:defRPr/>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2800" dirty="0" smtClean="0">
                <a:cs typeface="Arial" charset="0"/>
              </a:rPr>
              <a:t>Prevention &amp; Intervention Strategies</a:t>
            </a:r>
            <a:endParaRPr lang="en-US" sz="3100" dirty="0" smtClean="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274025" y="947421"/>
            <a:ext cx="6428819" cy="3408680"/>
          </a:xfrm>
        </p:spPr>
        <p:txBody>
          <a:bodyPr/>
          <a:lstStyle/>
          <a:p>
            <a:pPr eaLnBrk="1" hangingPunct="1">
              <a:lnSpc>
                <a:spcPct val="80000"/>
              </a:lnSpc>
              <a:buClr>
                <a:schemeClr val="accent6">
                  <a:lumMod val="75000"/>
                </a:schemeClr>
              </a:buClr>
              <a:buNone/>
            </a:pPr>
            <a:r>
              <a:rPr lang="en-US" sz="1900" b="1" dirty="0" smtClean="0">
                <a:solidFill>
                  <a:schemeClr val="accent6">
                    <a:lumMod val="75000"/>
                  </a:schemeClr>
                </a:solidFill>
              </a:rPr>
              <a:t>School </a:t>
            </a:r>
            <a:r>
              <a:rPr lang="en-US" sz="1900" b="1" dirty="0" smtClean="0">
                <a:solidFill>
                  <a:schemeClr val="accent6">
                    <a:lumMod val="75000"/>
                  </a:schemeClr>
                </a:solidFill>
              </a:rPr>
              <a:t>Risk Factors:</a:t>
            </a:r>
          </a:p>
          <a:p>
            <a:pPr eaLnBrk="1" hangingPunct="1">
              <a:lnSpc>
                <a:spcPct val="80000"/>
              </a:lnSpc>
              <a:buClr>
                <a:schemeClr val="accent6">
                  <a:lumMod val="75000"/>
                </a:schemeClr>
              </a:buClr>
              <a:buFont typeface="Wingdings" pitchFamily="2" charset="2"/>
              <a:buChar char="q"/>
            </a:pPr>
            <a:r>
              <a:rPr lang="en-US" sz="1900" dirty="0" smtClean="0"/>
              <a:t>Low </a:t>
            </a:r>
            <a:r>
              <a:rPr lang="en-US" sz="1900" dirty="0" smtClean="0"/>
              <a:t>academic skills and achievement, especially reading. </a:t>
            </a:r>
          </a:p>
          <a:p>
            <a:pPr eaLnBrk="1" hangingPunct="1">
              <a:lnSpc>
                <a:spcPct val="80000"/>
              </a:lnSpc>
              <a:buClr>
                <a:schemeClr val="accent6">
                  <a:lumMod val="75000"/>
                </a:schemeClr>
              </a:buClr>
              <a:buFont typeface="Wingdings" pitchFamily="2" charset="2"/>
              <a:buChar char="q"/>
            </a:pPr>
            <a:r>
              <a:rPr lang="en-US" sz="1900" dirty="0" smtClean="0"/>
              <a:t>Retentions (retained one or more times during school career). </a:t>
            </a:r>
          </a:p>
          <a:p>
            <a:pPr eaLnBrk="1" hangingPunct="1">
              <a:lnSpc>
                <a:spcPct val="80000"/>
              </a:lnSpc>
              <a:buClr>
                <a:schemeClr val="accent6">
                  <a:lumMod val="75000"/>
                </a:schemeClr>
              </a:buClr>
              <a:buFont typeface="Wingdings" pitchFamily="2" charset="2"/>
              <a:buChar char="q"/>
            </a:pPr>
            <a:r>
              <a:rPr lang="en-US" sz="1900" dirty="0" smtClean="0"/>
              <a:t>Course failures. </a:t>
            </a:r>
          </a:p>
          <a:p>
            <a:pPr eaLnBrk="1" hangingPunct="1">
              <a:lnSpc>
                <a:spcPct val="80000"/>
              </a:lnSpc>
              <a:buClr>
                <a:schemeClr val="accent6">
                  <a:lumMod val="75000"/>
                </a:schemeClr>
              </a:buClr>
              <a:buFont typeface="Wingdings" pitchFamily="2" charset="2"/>
              <a:buChar char="q"/>
            </a:pPr>
            <a:r>
              <a:rPr lang="en-US" sz="1900" dirty="0" smtClean="0"/>
              <a:t>Behavioral/disciplinary problems. </a:t>
            </a:r>
          </a:p>
          <a:p>
            <a:pPr eaLnBrk="1" hangingPunct="1">
              <a:lnSpc>
                <a:spcPct val="80000"/>
              </a:lnSpc>
              <a:buClr>
                <a:schemeClr val="accent6">
                  <a:lumMod val="75000"/>
                </a:schemeClr>
              </a:buClr>
              <a:buFont typeface="Wingdings" pitchFamily="2" charset="2"/>
              <a:buChar char="q"/>
            </a:pPr>
            <a:r>
              <a:rPr lang="en-US" sz="1900" dirty="0" smtClean="0"/>
              <a:t>Poor attendance (15+ absences- current or previous year). </a:t>
            </a:r>
          </a:p>
          <a:p>
            <a:pPr eaLnBrk="1" hangingPunct="1">
              <a:lnSpc>
                <a:spcPct val="80000"/>
              </a:lnSpc>
              <a:buClr>
                <a:schemeClr val="accent6">
                  <a:lumMod val="75000"/>
                </a:schemeClr>
              </a:buClr>
              <a:buFont typeface="Wingdings" pitchFamily="2" charset="2"/>
              <a:buChar char="q"/>
            </a:pPr>
            <a:r>
              <a:rPr lang="en-US" sz="1900" dirty="0" smtClean="0"/>
              <a:t>Transience.</a:t>
            </a:r>
          </a:p>
          <a:p>
            <a:pPr eaLnBrk="1" hangingPunct="1">
              <a:lnSpc>
                <a:spcPct val="80000"/>
              </a:lnSpc>
              <a:buClr>
                <a:schemeClr val="accent6">
                  <a:lumMod val="75000"/>
                </a:schemeClr>
              </a:buClr>
              <a:buFont typeface="Wingdings" pitchFamily="2" charset="2"/>
              <a:buChar char="q"/>
            </a:pPr>
            <a:r>
              <a:rPr lang="en-US" sz="1900" dirty="0" smtClean="0"/>
              <a:t>Large classes/large schools. </a:t>
            </a:r>
          </a:p>
          <a:p>
            <a:pPr eaLnBrk="1" hangingPunct="1">
              <a:lnSpc>
                <a:spcPct val="80000"/>
              </a:lnSpc>
              <a:buClr>
                <a:schemeClr val="accent6">
                  <a:lumMod val="75000"/>
                </a:schemeClr>
              </a:buClr>
              <a:buFont typeface="Wingdings" pitchFamily="2" charset="2"/>
              <a:buChar char="q"/>
            </a:pPr>
            <a:r>
              <a:rPr lang="en-US" sz="1900" dirty="0" smtClean="0"/>
              <a:t>Lack of guidance/advisement. </a:t>
            </a:r>
          </a:p>
          <a:p>
            <a:pPr eaLnBrk="1" hangingPunct="1">
              <a:lnSpc>
                <a:spcPct val="80000"/>
              </a:lnSpc>
              <a:buClr>
                <a:schemeClr val="accent6">
                  <a:lumMod val="75000"/>
                </a:schemeClr>
              </a:buClr>
              <a:buFont typeface="Wingdings" pitchFamily="2" charset="2"/>
              <a:buChar char="q"/>
            </a:pPr>
            <a:r>
              <a:rPr lang="en-US" sz="1900" dirty="0" smtClean="0"/>
              <a:t>Inappropriate/ineffective instruction. </a:t>
            </a:r>
          </a:p>
          <a:p>
            <a:pPr eaLnBrk="1" hangingPunct="1">
              <a:lnSpc>
                <a:spcPct val="80000"/>
              </a:lnSpc>
              <a:buClr>
                <a:schemeClr val="accent6">
                  <a:lumMod val="75000"/>
                </a:schemeClr>
              </a:buClr>
              <a:buFont typeface="Wingdings" pitchFamily="2" charset="2"/>
              <a:buChar char="q"/>
            </a:pPr>
            <a:r>
              <a:rPr lang="en-US" sz="1900" dirty="0" smtClean="0"/>
              <a:t>School located in high violence/crime community. </a:t>
            </a:r>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2800" dirty="0" smtClean="0">
                <a:cs typeface="Arial" charset="0"/>
              </a:rPr>
              <a:t>Prevention &amp; Intervention Strategies</a:t>
            </a:r>
            <a:endParaRPr lang="en-US" sz="3100" dirty="0" smtClean="0">
              <a:effectLst>
                <a:outerShdw blurRad="38100" dist="38100" dir="2700000" algn="tl">
                  <a:srgbClr val="000000">
                    <a:alpha val="43137"/>
                  </a:srgbClr>
                </a:outerShdw>
              </a:effectLst>
            </a:endParaRPr>
          </a:p>
        </p:txBody>
      </p:sp>
      <p:sp>
        <p:nvSpPr>
          <p:cNvPr id="21507" name="Rectangle 3"/>
          <p:cNvSpPr>
            <a:spLocks noGrp="1" noChangeArrowheads="1"/>
          </p:cNvSpPr>
          <p:nvPr>
            <p:ph type="body" idx="1"/>
          </p:nvPr>
        </p:nvSpPr>
        <p:spPr>
          <a:xfrm>
            <a:off x="347504" y="932361"/>
            <a:ext cx="6255068" cy="3129280"/>
          </a:xfrm>
        </p:spPr>
        <p:txBody>
          <a:bodyPr/>
          <a:lstStyle/>
          <a:p>
            <a:pPr eaLnBrk="1" hangingPunct="1">
              <a:lnSpc>
                <a:spcPct val="90000"/>
              </a:lnSpc>
              <a:buClr>
                <a:schemeClr val="accent6">
                  <a:lumMod val="75000"/>
                </a:schemeClr>
              </a:buClr>
              <a:buNone/>
            </a:pPr>
            <a:r>
              <a:rPr lang="en-US" sz="1900" b="1" dirty="0" smtClean="0">
                <a:solidFill>
                  <a:schemeClr val="accent6">
                    <a:lumMod val="75000"/>
                  </a:schemeClr>
                </a:solidFill>
              </a:rPr>
              <a:t>School </a:t>
            </a:r>
            <a:r>
              <a:rPr lang="en-US" sz="1900" b="1" dirty="0" smtClean="0">
                <a:solidFill>
                  <a:schemeClr val="accent6">
                    <a:lumMod val="75000"/>
                  </a:schemeClr>
                </a:solidFill>
              </a:rPr>
              <a:t>Protective Factors:</a:t>
            </a:r>
          </a:p>
          <a:p>
            <a:pPr eaLnBrk="1" hangingPunct="1">
              <a:lnSpc>
                <a:spcPct val="90000"/>
              </a:lnSpc>
              <a:buClr>
                <a:schemeClr val="accent6">
                  <a:lumMod val="75000"/>
                </a:schemeClr>
              </a:buClr>
              <a:buFont typeface="Wingdings" pitchFamily="2" charset="2"/>
              <a:buChar char="q"/>
            </a:pPr>
            <a:r>
              <a:rPr lang="en-US" sz="1900" dirty="0" smtClean="0"/>
              <a:t>Supportive</a:t>
            </a:r>
            <a:r>
              <a:rPr lang="en-US" sz="1900" dirty="0" smtClean="0"/>
              <a:t>, nurturing, and caring environment. </a:t>
            </a:r>
          </a:p>
          <a:p>
            <a:pPr eaLnBrk="1" hangingPunct="1">
              <a:lnSpc>
                <a:spcPct val="90000"/>
              </a:lnSpc>
              <a:buClr>
                <a:schemeClr val="accent6">
                  <a:lumMod val="75000"/>
                </a:schemeClr>
              </a:buClr>
              <a:buFont typeface="Wingdings" pitchFamily="2" charset="2"/>
              <a:buChar char="q"/>
            </a:pPr>
            <a:r>
              <a:rPr lang="en-US" sz="1900" dirty="0" smtClean="0"/>
              <a:t>Viable, rigorous curriculum - </a:t>
            </a:r>
            <a:r>
              <a:rPr lang="en-US" sz="1900" i="1" dirty="0" smtClean="0"/>
              <a:t>Guaranteed</a:t>
            </a:r>
            <a:r>
              <a:rPr lang="en-US" sz="1900" dirty="0" smtClean="0"/>
              <a:t> for ALL.</a:t>
            </a:r>
          </a:p>
          <a:p>
            <a:pPr eaLnBrk="1" hangingPunct="1">
              <a:lnSpc>
                <a:spcPct val="90000"/>
              </a:lnSpc>
              <a:buClr>
                <a:schemeClr val="accent6">
                  <a:lumMod val="75000"/>
                </a:schemeClr>
              </a:buClr>
              <a:buFont typeface="Wingdings" pitchFamily="2" charset="2"/>
              <a:buChar char="q"/>
            </a:pPr>
            <a:r>
              <a:rPr lang="en-US" sz="1900" dirty="0" smtClean="0"/>
              <a:t>Adequate fiscal and human resources. </a:t>
            </a:r>
          </a:p>
          <a:p>
            <a:pPr eaLnBrk="1" hangingPunct="1">
              <a:lnSpc>
                <a:spcPct val="90000"/>
              </a:lnSpc>
              <a:buClr>
                <a:schemeClr val="accent6">
                  <a:lumMod val="75000"/>
                </a:schemeClr>
              </a:buClr>
              <a:buFont typeface="Wingdings" pitchFamily="2" charset="2"/>
              <a:buChar char="q"/>
            </a:pPr>
            <a:r>
              <a:rPr lang="en-US" sz="1900" dirty="0" smtClean="0"/>
              <a:t>Culture of high student and staff expectations exists.</a:t>
            </a:r>
          </a:p>
          <a:p>
            <a:pPr eaLnBrk="1" hangingPunct="1">
              <a:lnSpc>
                <a:spcPct val="90000"/>
              </a:lnSpc>
              <a:buClr>
                <a:schemeClr val="accent6">
                  <a:lumMod val="75000"/>
                </a:schemeClr>
              </a:buClr>
              <a:buFont typeface="Wingdings" pitchFamily="2" charset="2"/>
              <a:buChar char="q"/>
            </a:pPr>
            <a:r>
              <a:rPr lang="en-US" sz="1900" dirty="0" smtClean="0"/>
              <a:t>Smaller class sizes. </a:t>
            </a:r>
          </a:p>
          <a:p>
            <a:pPr eaLnBrk="1" hangingPunct="1">
              <a:lnSpc>
                <a:spcPct val="90000"/>
              </a:lnSpc>
              <a:buClr>
                <a:schemeClr val="accent6">
                  <a:lumMod val="75000"/>
                </a:schemeClr>
              </a:buClr>
              <a:buFont typeface="Wingdings" pitchFamily="2" charset="2"/>
              <a:buChar char="q"/>
            </a:pPr>
            <a:r>
              <a:rPr lang="en-US" sz="1900" dirty="0" smtClean="0"/>
              <a:t>Social, health, and mental health support services available.</a:t>
            </a:r>
          </a:p>
          <a:p>
            <a:pPr eaLnBrk="1" hangingPunct="1">
              <a:lnSpc>
                <a:spcPct val="90000"/>
              </a:lnSpc>
              <a:buClr>
                <a:schemeClr val="accent6">
                  <a:lumMod val="75000"/>
                </a:schemeClr>
              </a:buClr>
              <a:buFont typeface="Wingdings" pitchFamily="2" charset="2"/>
              <a:buChar char="q"/>
            </a:pPr>
            <a:r>
              <a:rPr lang="en-US" sz="1900" dirty="0" smtClean="0"/>
              <a:t>Provides consistent, fair rules for student behavior. </a:t>
            </a:r>
          </a:p>
          <a:p>
            <a:pPr eaLnBrk="1" hangingPunct="1">
              <a:lnSpc>
                <a:spcPct val="90000"/>
              </a:lnSpc>
              <a:buClr>
                <a:schemeClr val="accent6">
                  <a:lumMod val="75000"/>
                </a:schemeClr>
              </a:buClr>
              <a:buFont typeface="Wingdings" pitchFamily="2" charset="2"/>
              <a:buChar char="q"/>
            </a:pPr>
            <a:r>
              <a:rPr lang="en-US" sz="1900" dirty="0" smtClean="0"/>
              <a:t>Promotes tolerance and diversity. </a:t>
            </a:r>
          </a:p>
          <a:p>
            <a:pPr eaLnBrk="1" hangingPunct="1">
              <a:lnSpc>
                <a:spcPct val="90000"/>
              </a:lnSpc>
              <a:buClr>
                <a:schemeClr val="accent6">
                  <a:lumMod val="75000"/>
                </a:schemeClr>
              </a:buClr>
              <a:buFont typeface="Wingdings" pitchFamily="2" charset="2"/>
              <a:buChar char="q"/>
            </a:pPr>
            <a:r>
              <a:rPr lang="en-US" sz="1900" dirty="0" smtClean="0"/>
              <a:t>Safe and orderly environment; routines are established.</a:t>
            </a:r>
          </a:p>
          <a:p>
            <a:pPr eaLnBrk="1" hangingPunct="1">
              <a:lnSpc>
                <a:spcPct val="90000"/>
              </a:lnSpc>
              <a:buClr>
                <a:schemeClr val="accent6">
                  <a:lumMod val="75000"/>
                </a:schemeClr>
              </a:buClr>
              <a:buNone/>
            </a:pPr>
            <a:r>
              <a:rPr lang="en-US" sz="1900" b="1" dirty="0" smtClean="0">
                <a:solidFill>
                  <a:schemeClr val="accent6">
                    <a:lumMod val="75000"/>
                  </a:schemeClr>
                </a:solidFill>
              </a:rPr>
              <a:t>Can we enhance any of the above positive school factors? </a:t>
            </a:r>
          </a:p>
          <a:p>
            <a:pPr eaLnBrk="1" hangingPunct="1">
              <a:lnSpc>
                <a:spcPct val="90000"/>
              </a:lnSpc>
              <a:buClr>
                <a:schemeClr val="accent6">
                  <a:lumMod val="75000"/>
                </a:schemeClr>
              </a:buClr>
              <a:buNone/>
            </a:pPr>
            <a:r>
              <a:rPr lang="en-US" sz="1800" dirty="0" smtClean="0"/>
              <a:t> </a:t>
            </a:r>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55</a:t>
            </a:fld>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 y="201613"/>
            <a:ext cx="6387873" cy="838200"/>
          </a:xfrm>
        </p:spPr>
        <p:txBody>
          <a:bodyPr/>
          <a:lstStyle/>
          <a:p>
            <a:r>
              <a:rPr lang="en-US" sz="3200" dirty="0" smtClean="0">
                <a:cs typeface="Arial" charset="0"/>
              </a:rPr>
              <a:t>Prevention &amp; Intervention Strategies</a:t>
            </a:r>
            <a:endParaRPr lang="en-US" sz="3200" dirty="0"/>
          </a:p>
        </p:txBody>
      </p:sp>
      <p:sp>
        <p:nvSpPr>
          <p:cNvPr id="3" name="Content Placeholder 2"/>
          <p:cNvSpPr>
            <a:spLocks noGrp="1"/>
          </p:cNvSpPr>
          <p:nvPr>
            <p:ph idx="1"/>
          </p:nvPr>
        </p:nvSpPr>
        <p:spPr>
          <a:xfrm>
            <a:off x="347504" y="977537"/>
            <a:ext cx="6255068" cy="3188970"/>
          </a:xfrm>
        </p:spPr>
        <p:txBody>
          <a:bodyPr/>
          <a:lstStyle/>
          <a:p>
            <a:pPr marL="0">
              <a:buClr>
                <a:schemeClr val="accent6">
                  <a:lumMod val="75000"/>
                </a:schemeClr>
              </a:buClr>
              <a:buNone/>
            </a:pPr>
            <a:r>
              <a:rPr lang="en-US" b="1" dirty="0" smtClean="0">
                <a:solidFill>
                  <a:schemeClr val="accent6">
                    <a:lumMod val="75000"/>
                  </a:schemeClr>
                </a:solidFill>
              </a:rPr>
              <a:t>Take a few minutes to discuss the following with your colleagues:</a:t>
            </a:r>
            <a:endParaRPr lang="en-US" b="1" dirty="0" smtClean="0">
              <a:ea typeface="Helvetica" pitchFamily="34" charset="0"/>
              <a:cs typeface="Arial" charset="0"/>
            </a:endParaRPr>
          </a:p>
          <a:p>
            <a:pPr>
              <a:buClr>
                <a:schemeClr val="accent6">
                  <a:lumMod val="75000"/>
                </a:schemeClr>
              </a:buClr>
              <a:buFont typeface="Wingdings" pitchFamily="2" charset="2"/>
              <a:buChar char="q"/>
            </a:pPr>
            <a:r>
              <a:rPr lang="en-US" sz="2000" b="1" dirty="0" smtClean="0">
                <a:ea typeface="Helvetica" pitchFamily="34" charset="0"/>
                <a:cs typeface="Arial" charset="0"/>
              </a:rPr>
              <a:t>Does your </a:t>
            </a:r>
            <a:r>
              <a:rPr lang="en-US" sz="2000" b="1" dirty="0" smtClean="0">
                <a:ea typeface="Helvetica" pitchFamily="34" charset="0"/>
                <a:cs typeface="Arial" charset="0"/>
              </a:rPr>
              <a:t>LEA </a:t>
            </a:r>
            <a:r>
              <a:rPr lang="en-US" sz="2000" b="1" dirty="0" smtClean="0">
                <a:ea typeface="Helvetica" pitchFamily="34" charset="0"/>
                <a:cs typeface="Arial" charset="0"/>
              </a:rPr>
              <a:t>currently collect data that could assist with the strategies presented in the </a:t>
            </a:r>
            <a:r>
              <a:rPr lang="en-US" sz="2000" b="1" dirty="0" smtClean="0">
                <a:ea typeface="Helvetica" pitchFamily="34" charset="0"/>
                <a:cs typeface="Arial" charset="0"/>
              </a:rPr>
              <a:t>s</a:t>
            </a:r>
            <a:r>
              <a:rPr lang="en-US" sz="2000" b="1" dirty="0" smtClean="0">
                <a:ea typeface="Helvetica" pitchFamily="34" charset="0"/>
                <a:cs typeface="Arial" charset="0"/>
              </a:rPr>
              <a:t>lides above?</a:t>
            </a:r>
          </a:p>
          <a:p>
            <a:pPr>
              <a:buClr>
                <a:schemeClr val="accent6">
                  <a:lumMod val="75000"/>
                </a:schemeClr>
              </a:buClr>
              <a:buFont typeface="Wingdings" pitchFamily="2" charset="2"/>
              <a:buChar char="q"/>
            </a:pPr>
            <a:r>
              <a:rPr lang="en-US" sz="2000" b="1" dirty="0" smtClean="0">
                <a:ea typeface="Helvetica" pitchFamily="34" charset="0"/>
                <a:cs typeface="Arial" charset="0"/>
              </a:rPr>
              <a:t>Do you know the person in your LEA </a:t>
            </a:r>
            <a:r>
              <a:rPr lang="en-US" sz="2000" b="1" dirty="0" smtClean="0">
                <a:ea typeface="Helvetica" pitchFamily="34" charset="0"/>
                <a:cs typeface="Arial" charset="0"/>
              </a:rPr>
              <a:t>who uses data to generate:</a:t>
            </a:r>
          </a:p>
          <a:p>
            <a:pPr lvl="1">
              <a:buClr>
                <a:schemeClr val="accent6">
                  <a:lumMod val="75000"/>
                </a:schemeClr>
              </a:buClr>
              <a:buFont typeface="Wingdings" pitchFamily="2" charset="2"/>
              <a:buChar char="§"/>
            </a:pPr>
            <a:r>
              <a:rPr lang="en-US" sz="1700" b="1" dirty="0" smtClean="0">
                <a:ea typeface="Helvetica" pitchFamily="34" charset="0"/>
                <a:cs typeface="Arial" charset="0"/>
              </a:rPr>
              <a:t>S</a:t>
            </a:r>
            <a:r>
              <a:rPr lang="en-US" sz="1700" b="1" dirty="0" smtClean="0">
                <a:ea typeface="Helvetica" pitchFamily="34" charset="0"/>
                <a:cs typeface="Arial" charset="0"/>
              </a:rPr>
              <a:t>chool plans</a:t>
            </a:r>
          </a:p>
          <a:p>
            <a:pPr lvl="1">
              <a:buClr>
                <a:schemeClr val="accent6">
                  <a:lumMod val="75000"/>
                </a:schemeClr>
              </a:buClr>
              <a:buFont typeface="Wingdings" pitchFamily="2" charset="2"/>
              <a:buChar char="§"/>
            </a:pPr>
            <a:r>
              <a:rPr lang="en-US" sz="1700" b="1" dirty="0" smtClean="0">
                <a:ea typeface="Helvetica" pitchFamily="34" charset="0"/>
                <a:cs typeface="Arial" charset="0"/>
              </a:rPr>
              <a:t>I</a:t>
            </a:r>
            <a:r>
              <a:rPr lang="en-US" sz="1700" b="1" dirty="0" smtClean="0">
                <a:ea typeface="Helvetica" pitchFamily="34" charset="0"/>
                <a:cs typeface="Arial" charset="0"/>
              </a:rPr>
              <a:t>ndividual graduation plans?</a:t>
            </a:r>
          </a:p>
          <a:p>
            <a:pPr>
              <a:buClr>
                <a:schemeClr val="accent6">
                  <a:lumMod val="75000"/>
                </a:schemeClr>
              </a:buClr>
              <a:buFont typeface="Wingdings" pitchFamily="2" charset="2"/>
              <a:buChar char="q"/>
            </a:pPr>
            <a:r>
              <a:rPr lang="en-US" sz="2000" b="1" dirty="0" smtClean="0">
                <a:ea typeface="Helvetica" pitchFamily="34" charset="0"/>
                <a:cs typeface="Arial" charset="0"/>
              </a:rPr>
              <a:t>How do your responsibilities apply to addressing the needs of academically vulnerable students.</a:t>
            </a:r>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Contact Information</a:t>
            </a:r>
          </a:p>
        </p:txBody>
      </p:sp>
      <p:sp>
        <p:nvSpPr>
          <p:cNvPr id="41987" name="Content Placeholder 2"/>
          <p:cNvSpPr>
            <a:spLocks noGrp="1"/>
          </p:cNvSpPr>
          <p:nvPr>
            <p:ph idx="1"/>
          </p:nvPr>
        </p:nvSpPr>
        <p:spPr>
          <a:xfrm>
            <a:off x="347663" y="1173163"/>
            <a:ext cx="6254750" cy="3189287"/>
          </a:xfrm>
        </p:spPr>
        <p:txBody>
          <a:bodyPr/>
          <a:lstStyle/>
          <a:p>
            <a:pPr algn="ctr">
              <a:spcBef>
                <a:spcPct val="0"/>
              </a:spcBef>
              <a:buFont typeface="Arial" charset="0"/>
              <a:buNone/>
              <a:defRPr/>
            </a:pPr>
            <a:r>
              <a:rPr lang="en-US" sz="2800" b="1" dirty="0" smtClean="0">
                <a:solidFill>
                  <a:schemeClr val="accent6">
                    <a:lumMod val="75000"/>
                  </a:schemeClr>
                </a:solidFill>
              </a:rPr>
              <a:t>Eric McGhee</a:t>
            </a:r>
          </a:p>
          <a:p>
            <a:pPr algn="ctr">
              <a:spcBef>
                <a:spcPct val="0"/>
              </a:spcBef>
              <a:buFont typeface="Arial" charset="0"/>
              <a:buNone/>
              <a:defRPr/>
            </a:pPr>
            <a:r>
              <a:rPr lang="en-US" sz="2000" dirty="0" smtClean="0"/>
              <a:t>Grant Programs Manager</a:t>
            </a:r>
          </a:p>
          <a:p>
            <a:pPr algn="ctr">
              <a:spcBef>
                <a:spcPct val="0"/>
              </a:spcBef>
              <a:buFont typeface="Arial" charset="0"/>
              <a:buNone/>
              <a:defRPr/>
            </a:pPr>
            <a:r>
              <a:rPr lang="en-US" sz="2000" dirty="0" smtClean="0"/>
              <a:t>School Improvement</a:t>
            </a:r>
          </a:p>
          <a:p>
            <a:pPr algn="ctr">
              <a:spcBef>
                <a:spcPct val="0"/>
              </a:spcBef>
              <a:buFont typeface="Arial" charset="0"/>
              <a:buNone/>
              <a:defRPr/>
            </a:pPr>
            <a:r>
              <a:rPr lang="en-US" sz="2000" dirty="0" smtClean="0"/>
              <a:t>Twin Towers East, Suite 1866</a:t>
            </a:r>
          </a:p>
          <a:p>
            <a:pPr algn="ctr">
              <a:spcBef>
                <a:spcPct val="0"/>
              </a:spcBef>
              <a:buFont typeface="Arial" charset="0"/>
              <a:buNone/>
              <a:defRPr/>
            </a:pPr>
            <a:r>
              <a:rPr lang="en-US" sz="2000" dirty="0" smtClean="0"/>
              <a:t>205 Jesse Hill Jr. Drive SE</a:t>
            </a:r>
          </a:p>
          <a:p>
            <a:pPr algn="ctr">
              <a:spcBef>
                <a:spcPct val="0"/>
              </a:spcBef>
              <a:buFont typeface="Arial" charset="0"/>
              <a:buNone/>
              <a:defRPr/>
            </a:pPr>
            <a:r>
              <a:rPr lang="en-US" sz="2000" dirty="0" smtClean="0"/>
              <a:t>Atlanta, GA 30334</a:t>
            </a:r>
          </a:p>
          <a:p>
            <a:pPr algn="ctr">
              <a:spcBef>
                <a:spcPct val="0"/>
              </a:spcBef>
              <a:buFont typeface="Arial" charset="0"/>
              <a:buNone/>
              <a:defRPr/>
            </a:pPr>
            <a:r>
              <a:rPr lang="en-US" sz="2000" dirty="0" smtClean="0"/>
              <a:t>(404) 651-7555 - Office</a:t>
            </a:r>
          </a:p>
          <a:p>
            <a:pPr algn="ctr">
              <a:spcBef>
                <a:spcPct val="0"/>
              </a:spcBef>
              <a:buFont typeface="Arial" charset="0"/>
              <a:buNone/>
              <a:defRPr/>
            </a:pPr>
            <a:r>
              <a:rPr lang="en-US" sz="2000" dirty="0" smtClean="0"/>
              <a:t>(404) 657-1534 - Fax</a:t>
            </a:r>
          </a:p>
          <a:p>
            <a:pPr algn="ctr">
              <a:spcBef>
                <a:spcPct val="0"/>
              </a:spcBef>
              <a:buFont typeface="Arial" charset="0"/>
              <a:buNone/>
              <a:defRPr/>
            </a:pPr>
            <a:r>
              <a:rPr lang="en-US" sz="2000" dirty="0" smtClean="0">
                <a:hlinkClick r:id="rId2"/>
              </a:rPr>
              <a:t>emcghee@doe.k12.ga.us</a:t>
            </a:r>
            <a:endParaRPr lang="en-US" sz="2000" dirty="0" smtClean="0"/>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57</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Overview of Title I, Part D</a:t>
            </a:r>
          </a:p>
        </p:txBody>
      </p:sp>
      <p:sp>
        <p:nvSpPr>
          <p:cNvPr id="23555" name="Rectangle 3"/>
          <p:cNvSpPr>
            <a:spLocks noGrp="1" noChangeArrowheads="1"/>
          </p:cNvSpPr>
          <p:nvPr>
            <p:ph type="body" idx="1"/>
          </p:nvPr>
        </p:nvSpPr>
        <p:spPr>
          <a:xfrm>
            <a:off x="347663" y="1173163"/>
            <a:ext cx="6254750" cy="3189287"/>
          </a:xfrm>
        </p:spPr>
        <p:txBody>
          <a:bodyPr/>
          <a:lstStyle/>
          <a:p>
            <a:pPr eaLnBrk="1" hangingPunct="1">
              <a:buClr>
                <a:schemeClr val="accent6">
                  <a:lumMod val="75000"/>
                </a:schemeClr>
              </a:buClr>
              <a:buFont typeface="Wingdings" pitchFamily="2" charset="2"/>
              <a:buChar char="q"/>
              <a:defRPr/>
            </a:pPr>
            <a:r>
              <a:rPr lang="en-US" sz="1800" b="1" dirty="0" smtClean="0"/>
              <a:t>Subpart 1</a:t>
            </a:r>
          </a:p>
          <a:p>
            <a:pPr lvl="1" eaLnBrk="1" hangingPunct="1">
              <a:buClr>
                <a:schemeClr val="accent6">
                  <a:lumMod val="75000"/>
                </a:schemeClr>
              </a:buClr>
              <a:buFont typeface="Wingdings" pitchFamily="2" charset="2"/>
              <a:buChar char="§"/>
              <a:defRPr/>
            </a:pPr>
            <a:r>
              <a:rPr lang="en-US" sz="1700" dirty="0" smtClean="0"/>
              <a:t>Provides assistance for State Agencies</a:t>
            </a:r>
          </a:p>
          <a:p>
            <a:pPr lvl="2" eaLnBrk="1" hangingPunct="1">
              <a:buClr>
                <a:schemeClr val="accent6">
                  <a:lumMod val="75000"/>
                </a:schemeClr>
              </a:buClr>
              <a:buFont typeface="Wingdings" pitchFamily="2" charset="2"/>
              <a:buChar char="v"/>
              <a:defRPr/>
            </a:pPr>
            <a:r>
              <a:rPr lang="en-US" sz="1600" dirty="0" smtClean="0"/>
              <a:t>Georgia Department of Juvenile Justice (DJJ)</a:t>
            </a:r>
          </a:p>
          <a:p>
            <a:pPr lvl="2" eaLnBrk="1" hangingPunct="1">
              <a:buClr>
                <a:schemeClr val="accent6">
                  <a:lumMod val="75000"/>
                </a:schemeClr>
              </a:buClr>
              <a:buFont typeface="Wingdings" pitchFamily="2" charset="2"/>
              <a:buChar char="v"/>
              <a:defRPr/>
            </a:pPr>
            <a:r>
              <a:rPr lang="en-US" sz="1600" dirty="0" smtClean="0"/>
              <a:t>Georgia Department of Corrections (GDC)</a:t>
            </a:r>
          </a:p>
          <a:p>
            <a:pPr lvl="2" eaLnBrk="1" hangingPunct="1">
              <a:buClr>
                <a:schemeClr val="accent6">
                  <a:lumMod val="75000"/>
                </a:schemeClr>
              </a:buClr>
              <a:buFont typeface="Wingdings" pitchFamily="2" charset="2"/>
              <a:buChar char="v"/>
              <a:defRPr/>
            </a:pPr>
            <a:r>
              <a:rPr lang="en-US" sz="1600" dirty="0" smtClean="0"/>
              <a:t>Georgia Department of Behavioral Health and Developmental Disabilities (DBHDD)</a:t>
            </a:r>
            <a:endParaRPr lang="en-US" sz="800" b="1" dirty="0" smtClean="0"/>
          </a:p>
          <a:p>
            <a:pPr eaLnBrk="1" hangingPunct="1">
              <a:buClr>
                <a:schemeClr val="accent6">
                  <a:lumMod val="75000"/>
                </a:schemeClr>
              </a:buClr>
              <a:buFont typeface="Wingdings" pitchFamily="2" charset="2"/>
              <a:buChar char="q"/>
              <a:defRPr/>
            </a:pPr>
            <a:r>
              <a:rPr lang="en-US" sz="1800" b="1" dirty="0" smtClean="0"/>
              <a:t>Subpart 2</a:t>
            </a:r>
          </a:p>
          <a:p>
            <a:pPr lvl="1" eaLnBrk="1" hangingPunct="1">
              <a:buClr>
                <a:schemeClr val="accent6">
                  <a:lumMod val="75000"/>
                </a:schemeClr>
              </a:buClr>
              <a:buFont typeface="Wingdings" pitchFamily="2" charset="2"/>
              <a:buChar char="§"/>
              <a:defRPr/>
            </a:pPr>
            <a:r>
              <a:rPr lang="en-US" sz="1700" dirty="0" smtClean="0"/>
              <a:t>Provides assistance for LEAs</a:t>
            </a:r>
          </a:p>
          <a:p>
            <a:pPr lvl="2" eaLnBrk="1" hangingPunct="1">
              <a:buClr>
                <a:schemeClr val="accent6">
                  <a:lumMod val="75000"/>
                </a:schemeClr>
              </a:buClr>
              <a:buFont typeface="Wingdings" pitchFamily="2" charset="2"/>
              <a:buChar char="v"/>
              <a:defRPr/>
            </a:pPr>
            <a:r>
              <a:rPr lang="en-US" sz="1600" dirty="0" smtClean="0"/>
              <a:t>Working in collaboration with local residential correctional facilities (In Georgia, </a:t>
            </a:r>
            <a:r>
              <a:rPr lang="en-US" sz="1600" dirty="0" smtClean="0">
                <a:cs typeface="Helvetica" pitchFamily="34" charset="0"/>
              </a:rPr>
              <a:t>O.C.G.A. 20-2-133(b)</a:t>
            </a:r>
            <a:r>
              <a:rPr lang="en-US" sz="1600" dirty="0" smtClean="0"/>
              <a:t> facilities </a:t>
            </a:r>
            <a:r>
              <a:rPr lang="en-US" sz="1600" b="1" dirty="0" smtClean="0"/>
              <a:t>MAY</a:t>
            </a:r>
            <a:r>
              <a:rPr lang="en-US" sz="1600" dirty="0" smtClean="0"/>
              <a:t> be eligible)</a:t>
            </a:r>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Overview of Title I, Part D</a:t>
            </a:r>
          </a:p>
        </p:txBody>
      </p:sp>
      <p:sp>
        <p:nvSpPr>
          <p:cNvPr id="16387" name="Content Placeholder 2"/>
          <p:cNvSpPr>
            <a:spLocks noGrp="1"/>
          </p:cNvSpPr>
          <p:nvPr>
            <p:ph idx="1"/>
          </p:nvPr>
        </p:nvSpPr>
        <p:spPr>
          <a:xfrm>
            <a:off x="347663" y="1173163"/>
            <a:ext cx="6254750" cy="3189287"/>
          </a:xfrm>
        </p:spPr>
        <p:txBody>
          <a:bodyPr/>
          <a:lstStyle/>
          <a:p>
            <a:pPr>
              <a:buFont typeface="Arial" charset="0"/>
              <a:buNone/>
              <a:defRPr/>
            </a:pPr>
            <a:r>
              <a:rPr lang="en-US" b="1" dirty="0" smtClean="0"/>
              <a:t>Services for N&amp;D Children</a:t>
            </a:r>
          </a:p>
          <a:p>
            <a:pPr>
              <a:buClr>
                <a:schemeClr val="accent6">
                  <a:lumMod val="75000"/>
                </a:schemeClr>
              </a:buClr>
              <a:buFont typeface="Wingdings" pitchFamily="2" charset="2"/>
              <a:buChar char="q"/>
              <a:defRPr/>
            </a:pPr>
            <a:r>
              <a:rPr lang="en-US" sz="1900" dirty="0" smtClean="0"/>
              <a:t>In general, the same allowable services provided under Title I are the same type of services provided to N&amp;D residential facilities and children.</a:t>
            </a:r>
          </a:p>
          <a:p>
            <a:pPr>
              <a:buClr>
                <a:schemeClr val="accent6">
                  <a:lumMod val="75000"/>
                </a:schemeClr>
              </a:buClr>
              <a:buFont typeface="Wingdings" pitchFamily="2" charset="2"/>
              <a:buChar char="q"/>
              <a:defRPr/>
            </a:pPr>
            <a:r>
              <a:rPr lang="en-US" sz="1900" dirty="0" smtClean="0"/>
              <a:t>Resources provided to N&amp;D residential facilities and children should supplement, and not supplant, the “regular” school program.</a:t>
            </a:r>
          </a:p>
          <a:p>
            <a:pPr>
              <a:buClr>
                <a:schemeClr val="accent6">
                  <a:lumMod val="75000"/>
                </a:schemeClr>
              </a:buClr>
              <a:buFont typeface="Wingdings" pitchFamily="2" charset="2"/>
              <a:buChar char="q"/>
              <a:defRPr/>
            </a:pPr>
            <a:r>
              <a:rPr lang="en-US" sz="1900" dirty="0" smtClean="0"/>
              <a:t>Services may include before and after school tutorials, summer school, credit recovery, educational materials and supplies, and more.</a:t>
            </a:r>
          </a:p>
        </p:txBody>
      </p:sp>
      <p:sp>
        <p:nvSpPr>
          <p:cNvPr id="4" name="Slide Number Placeholder 3"/>
          <p:cNvSpPr>
            <a:spLocks noGrp="1"/>
          </p:cNvSpPr>
          <p:nvPr>
            <p:ph type="sldNum" sz="quarter" idx="11"/>
          </p:nvPr>
        </p:nvSpPr>
        <p:spPr/>
        <p:txBody>
          <a:bodyPr/>
          <a:lstStyle/>
          <a:p>
            <a:pPr>
              <a:defRPr/>
            </a:pPr>
            <a:fld id="{BDF5248E-7124-462E-9F60-D69E1E297C44}"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232150"/>
            <a:ext cx="5907088" cy="998538"/>
          </a:xfrm>
        </p:spPr>
        <p:txBody>
          <a:bodyPr/>
          <a:lstStyle/>
          <a:p>
            <a:pPr algn="ctr">
              <a:defRPr/>
            </a:pPr>
            <a:r>
              <a:rPr lang="en-US" sz="3600" dirty="0" smtClean="0"/>
              <a:t>Overview of Title X, Part C</a:t>
            </a:r>
            <a:endParaRPr lang="en-US" sz="3600" dirty="0"/>
          </a:p>
        </p:txBody>
      </p:sp>
      <p:sp>
        <p:nvSpPr>
          <p:cNvPr id="3" name="Text Placeholder 2"/>
          <p:cNvSpPr>
            <a:spLocks noGrp="1"/>
          </p:cNvSpPr>
          <p:nvPr>
            <p:ph type="body" idx="1"/>
          </p:nvPr>
        </p:nvSpPr>
        <p:spPr>
          <a:xfrm>
            <a:off x="549275" y="2132013"/>
            <a:ext cx="5907088" cy="1100137"/>
          </a:xfrm>
        </p:spPr>
        <p:txBody>
          <a:bodyPr/>
          <a:lstStyle/>
          <a:p>
            <a:pPr algn="ctr">
              <a:defRPr/>
            </a:pPr>
            <a:r>
              <a:rPr lang="en-US" sz="3200" dirty="0" smtClean="0">
                <a:solidFill>
                  <a:schemeClr val="accent6">
                    <a:lumMod val="75000"/>
                  </a:schemeClr>
                </a:solidFill>
              </a:rPr>
              <a:t>McKinney-Vento Act</a:t>
            </a:r>
          </a:p>
          <a:p>
            <a:pPr>
              <a:defRPr/>
            </a:pPr>
            <a:endParaRPr lang="en-US" dirty="0"/>
          </a:p>
        </p:txBody>
      </p:sp>
      <p:sp>
        <p:nvSpPr>
          <p:cNvPr id="4" name="Slide Number Placeholder 3"/>
          <p:cNvSpPr>
            <a:spLocks noGrp="1"/>
          </p:cNvSpPr>
          <p:nvPr>
            <p:ph type="sldNum" sz="quarter" idx="11"/>
          </p:nvPr>
        </p:nvSpPr>
        <p:spPr/>
        <p:txBody>
          <a:bodyPr/>
          <a:lstStyle/>
          <a:p>
            <a:pPr>
              <a:defRPr/>
            </a:pPr>
            <a:fld id="{68B1DD67-15CB-4A71-A771-60FA8F424F2E}"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3038" y="669925"/>
            <a:ext cx="4170362" cy="447675"/>
          </a:xfrm>
        </p:spPr>
        <p:txBody>
          <a:bodyPr/>
          <a:lstStyle/>
          <a:p>
            <a:pPr algn="l">
              <a:defRPr/>
            </a:pPr>
            <a:r>
              <a:rPr lang="en-US" sz="3000" dirty="0" smtClean="0">
                <a:solidFill>
                  <a:srgbClr val="0066CC"/>
                </a:solidFill>
                <a:effectLst>
                  <a:outerShdw blurRad="38100" dist="38100" dir="2700000" algn="tl">
                    <a:srgbClr val="000000">
                      <a:alpha val="43137"/>
                    </a:srgbClr>
                  </a:outerShdw>
                </a:effectLst>
                <a:latin typeface="Helvetica"/>
              </a:rPr>
              <a:t/>
            </a:r>
            <a:br>
              <a:rPr lang="en-US" sz="3000" dirty="0" smtClean="0">
                <a:solidFill>
                  <a:srgbClr val="0066CC"/>
                </a:solidFill>
                <a:effectLst>
                  <a:outerShdw blurRad="38100" dist="38100" dir="2700000" algn="tl">
                    <a:srgbClr val="000000">
                      <a:alpha val="43137"/>
                    </a:srgbClr>
                  </a:outerShdw>
                </a:effectLst>
                <a:latin typeface="Helvetica"/>
              </a:rPr>
            </a:br>
            <a:r>
              <a:rPr lang="en-US" sz="3600" dirty="0" smtClean="0">
                <a:solidFill>
                  <a:srgbClr val="0066CC"/>
                </a:solidFill>
                <a:effectLst>
                  <a:outerShdw blurRad="38100" dist="38100" dir="2700000" algn="tl">
                    <a:srgbClr val="000000">
                      <a:alpha val="43137"/>
                    </a:srgbClr>
                  </a:outerShdw>
                </a:effectLst>
                <a:latin typeface="Helvetica"/>
              </a:rPr>
              <a:t/>
            </a:r>
            <a:br>
              <a:rPr lang="en-US" sz="3600" dirty="0" smtClean="0">
                <a:solidFill>
                  <a:srgbClr val="0066CC"/>
                </a:solidFill>
                <a:effectLst>
                  <a:outerShdw blurRad="38100" dist="38100" dir="2700000" algn="tl">
                    <a:srgbClr val="000000">
                      <a:alpha val="43137"/>
                    </a:srgbClr>
                  </a:outerShdw>
                </a:effectLst>
                <a:latin typeface="Helvetica"/>
              </a:rPr>
            </a:br>
            <a:endParaRPr lang="en-US" dirty="0" smtClean="0"/>
          </a:p>
        </p:txBody>
      </p:sp>
      <p:sp>
        <p:nvSpPr>
          <p:cNvPr id="49155" name="Content Placeholder 2"/>
          <p:cNvSpPr>
            <a:spLocks noGrp="1"/>
          </p:cNvSpPr>
          <p:nvPr>
            <p:ph idx="1"/>
          </p:nvPr>
        </p:nvSpPr>
        <p:spPr>
          <a:xfrm>
            <a:off x="173038" y="1173163"/>
            <a:ext cx="6661150" cy="2514600"/>
          </a:xfrm>
        </p:spPr>
        <p:txBody>
          <a:bodyPr/>
          <a:lstStyle/>
          <a:p>
            <a:pPr marL="203200" indent="-203200" eaLnBrk="1" hangingPunct="1">
              <a:lnSpc>
                <a:spcPct val="80000"/>
              </a:lnSpc>
              <a:buSzPct val="85000"/>
              <a:buFont typeface="Arial" charset="0"/>
              <a:buNone/>
              <a:defRPr/>
            </a:pPr>
            <a:r>
              <a:rPr lang="en-US" sz="1800" b="1" dirty="0" smtClean="0">
                <a:cs typeface="Arial" pitchFamily="34" charset="0"/>
              </a:rPr>
              <a:t>Definition of Homeless Students</a:t>
            </a:r>
          </a:p>
          <a:p>
            <a:pPr marL="203200" indent="-203200" eaLnBrk="1" hangingPunct="1">
              <a:lnSpc>
                <a:spcPct val="80000"/>
              </a:lnSpc>
              <a:buSzPct val="85000"/>
              <a:buFont typeface="Arial" charset="0"/>
              <a:buNone/>
              <a:defRPr/>
            </a:pPr>
            <a:endParaRPr lang="en-US" sz="1800" b="1" dirty="0" smtClean="0">
              <a:cs typeface="Arial" pitchFamily="34" charset="0"/>
            </a:endParaRPr>
          </a:p>
          <a:p>
            <a:pPr marL="203200" indent="-203200" eaLnBrk="1" hangingPunct="1">
              <a:lnSpc>
                <a:spcPct val="80000"/>
              </a:lnSpc>
              <a:buClr>
                <a:schemeClr val="accent6">
                  <a:lumMod val="75000"/>
                </a:schemeClr>
              </a:buClr>
              <a:buSzPct val="85000"/>
              <a:buFont typeface="Wingdings" pitchFamily="2" charset="2"/>
              <a:buChar char="q"/>
              <a:defRPr/>
            </a:pPr>
            <a:r>
              <a:rPr lang="en-US" sz="1800" dirty="0" smtClean="0">
                <a:cs typeface="Arial" charset="0"/>
              </a:rPr>
              <a:t>Individuals whose nighttime residence is NOT:</a:t>
            </a:r>
          </a:p>
          <a:p>
            <a:pPr marL="803275" lvl="2" indent="-203200" eaLnBrk="1" hangingPunct="1">
              <a:lnSpc>
                <a:spcPct val="80000"/>
              </a:lnSpc>
              <a:buClr>
                <a:schemeClr val="accent6">
                  <a:lumMod val="75000"/>
                </a:schemeClr>
              </a:buClr>
              <a:buSzPct val="85000"/>
              <a:buFont typeface="Wingdings" pitchFamily="2" charset="2"/>
              <a:buChar char="q"/>
              <a:defRPr/>
            </a:pPr>
            <a:endParaRPr lang="en-US" sz="1200" dirty="0" smtClean="0">
              <a:cs typeface="Helvetica" pitchFamily="34" charset="0"/>
            </a:endParaRPr>
          </a:p>
          <a:p>
            <a:pPr marL="803275" lvl="2" indent="-203200" eaLnBrk="1" hangingPunct="1">
              <a:buClr>
                <a:schemeClr val="accent6">
                  <a:lumMod val="75000"/>
                </a:schemeClr>
              </a:buClr>
              <a:buSzPct val="85000"/>
              <a:buFont typeface="Wingdings" pitchFamily="2" charset="2"/>
              <a:buChar char="§"/>
              <a:defRPr/>
            </a:pPr>
            <a:r>
              <a:rPr lang="en-US" sz="1500" dirty="0" smtClean="0">
                <a:cs typeface="Helvetica" pitchFamily="34" charset="0"/>
              </a:rPr>
              <a:t>Fixed—stationary, permanent, and not subject to change.</a:t>
            </a:r>
          </a:p>
          <a:p>
            <a:pPr marL="803275" lvl="2" indent="-203200" eaLnBrk="1" hangingPunct="1">
              <a:buClr>
                <a:schemeClr val="accent6">
                  <a:lumMod val="75000"/>
                </a:schemeClr>
              </a:buClr>
              <a:buSzPct val="85000"/>
              <a:buFont typeface="Wingdings" pitchFamily="2" charset="2"/>
              <a:buChar char="§"/>
              <a:defRPr/>
            </a:pPr>
            <a:endParaRPr lang="en-US" sz="1500" dirty="0" smtClean="0">
              <a:cs typeface="Helvetica" pitchFamily="34" charset="0"/>
            </a:endParaRPr>
          </a:p>
          <a:p>
            <a:pPr marL="803275" lvl="2" indent="-203200" eaLnBrk="1" hangingPunct="1">
              <a:lnSpc>
                <a:spcPct val="80000"/>
              </a:lnSpc>
              <a:buClr>
                <a:schemeClr val="accent6">
                  <a:lumMod val="75000"/>
                </a:schemeClr>
              </a:buClr>
              <a:buSzPct val="85000"/>
              <a:buFont typeface="Wingdings" pitchFamily="2" charset="2"/>
              <a:buChar char="§"/>
              <a:defRPr/>
            </a:pPr>
            <a:r>
              <a:rPr lang="en-US" sz="1500" dirty="0" smtClean="0">
                <a:cs typeface="Helvetica" pitchFamily="34" charset="0"/>
              </a:rPr>
              <a:t>Regular—used on a predictable, routine, or consistent basis.</a:t>
            </a:r>
          </a:p>
          <a:p>
            <a:pPr marL="803275" lvl="2" indent="-203200" eaLnBrk="1" hangingPunct="1">
              <a:lnSpc>
                <a:spcPct val="80000"/>
              </a:lnSpc>
              <a:buClr>
                <a:schemeClr val="accent6">
                  <a:lumMod val="75000"/>
                </a:schemeClr>
              </a:buClr>
              <a:buSzPct val="85000"/>
              <a:buFont typeface="Wingdings" pitchFamily="2" charset="2"/>
              <a:buChar char="§"/>
              <a:defRPr/>
            </a:pPr>
            <a:endParaRPr lang="en-US" sz="1500" dirty="0" smtClean="0">
              <a:cs typeface="Helvetica" pitchFamily="34" charset="0"/>
            </a:endParaRPr>
          </a:p>
          <a:p>
            <a:pPr marL="803275" lvl="2" indent="-203200" eaLnBrk="1" hangingPunct="1">
              <a:buClr>
                <a:schemeClr val="accent6">
                  <a:lumMod val="75000"/>
                </a:schemeClr>
              </a:buClr>
              <a:buSzPct val="85000"/>
              <a:buFont typeface="Wingdings" pitchFamily="2" charset="2"/>
              <a:buChar char="§"/>
              <a:defRPr/>
            </a:pPr>
            <a:r>
              <a:rPr lang="en-US" sz="1500" dirty="0" smtClean="0">
                <a:cs typeface="Helvetica" pitchFamily="34" charset="0"/>
              </a:rPr>
              <a:t>Adequate—sufficient for meeting both the physical and psychological needs typically met in the home.</a:t>
            </a:r>
            <a:endParaRPr lang="en-US" sz="1500" dirty="0" smtClean="0"/>
          </a:p>
          <a:p>
            <a:pPr marL="203200" indent="-203200" algn="r">
              <a:buClr>
                <a:schemeClr val="accent6">
                  <a:lumMod val="75000"/>
                </a:schemeClr>
              </a:buClr>
              <a:buFont typeface="Arial" charset="0"/>
              <a:buNone/>
              <a:defRPr/>
            </a:pPr>
            <a:r>
              <a:rPr lang="en-US" sz="1000" dirty="0" smtClean="0">
                <a:cs typeface="Helvetica" pitchFamily="34" charset="0"/>
              </a:rPr>
              <a:t>(42 U.S.C.§11434A(2)(B)(</a:t>
            </a:r>
            <a:r>
              <a:rPr lang="en-US" sz="1000" dirty="0" err="1" smtClean="0">
                <a:cs typeface="Helvetica" pitchFamily="34" charset="0"/>
              </a:rPr>
              <a:t>i</a:t>
            </a:r>
            <a:r>
              <a:rPr lang="en-US" sz="1000" dirty="0" smtClean="0">
                <a:cs typeface="Helvetica" pitchFamily="34" charset="0"/>
              </a:rPr>
              <a:t>))</a:t>
            </a:r>
          </a:p>
          <a:p>
            <a:pPr marL="203200" lvl="1" indent="-203200" algn="ctr">
              <a:buFont typeface="Arial" charset="0"/>
              <a:buNone/>
              <a:defRPr/>
            </a:pPr>
            <a:r>
              <a:rPr lang="en-US" sz="1500" b="1" i="1" dirty="0" smtClean="0">
                <a:solidFill>
                  <a:schemeClr val="accent6">
                    <a:lumMod val="75000"/>
                  </a:schemeClr>
                </a:solidFill>
                <a:cs typeface="Arial" charset="0"/>
              </a:rPr>
              <a:t>Can the student go to the SAME PLACE (fixed) EVERY NIGHT (regular) to sleep in a SAFE AND SUFFICIENT SPACE (adequate)?</a:t>
            </a:r>
          </a:p>
          <a:p>
            <a:pPr marL="203200" indent="-203200" algn="r">
              <a:defRPr/>
            </a:pPr>
            <a:endParaRPr lang="en-US" sz="2100" dirty="0" smtClean="0"/>
          </a:p>
        </p:txBody>
      </p:sp>
      <p:sp>
        <p:nvSpPr>
          <p:cNvPr id="6" name="Title 1"/>
          <p:cNvSpPr txBox="1">
            <a:spLocks/>
          </p:cNvSpPr>
          <p:nvPr/>
        </p:nvSpPr>
        <p:spPr>
          <a:xfrm>
            <a:off x="579438" y="168275"/>
            <a:ext cx="5618162" cy="501650"/>
          </a:xfrm>
          <a:prstGeom prst="rect">
            <a:avLst/>
          </a:prstGeom>
        </p:spPr>
        <p:txBody>
          <a:bodyPr lIns="68452" tIns="34226" rIns="68452" bIns="34226"/>
          <a:lstStyle/>
          <a:p>
            <a:pPr algn="ctr" eaLnBrk="0" hangingPunct="0">
              <a:defRPr/>
            </a:pPr>
            <a:r>
              <a:rPr lang="en-US" sz="3200" b="1" dirty="0">
                <a:solidFill>
                  <a:schemeClr val="tx1"/>
                </a:solidFill>
              </a:rPr>
              <a:t>Overview of Title X, Part C</a:t>
            </a:r>
            <a:endParaRPr lang="en-US" sz="3000" b="1" dirty="0">
              <a:solidFill>
                <a:srgbClr val="0066CC"/>
              </a:solidFill>
              <a:effectLst>
                <a:outerShdw blurRad="38100" dist="38100" dir="2700000" algn="tl">
                  <a:srgbClr val="000000">
                    <a:alpha val="43137"/>
                  </a:srgbClr>
                </a:outerShdw>
              </a:effectLst>
              <a:latin typeface="Helvetica" pitchFamily="34" charset="0"/>
              <a:ea typeface="+mj-ea"/>
              <a:cs typeface="Helvetica" pitchFamily="34" charset="0"/>
            </a:endParaRPr>
          </a:p>
        </p:txBody>
      </p:sp>
      <p:sp>
        <p:nvSpPr>
          <p:cNvPr id="5" name="Slide Number Placeholder 4"/>
          <p:cNvSpPr>
            <a:spLocks noGrp="1"/>
          </p:cNvSpPr>
          <p:nvPr>
            <p:ph type="sldNum" sz="quarter" idx="11"/>
          </p:nvPr>
        </p:nvSpPr>
        <p:spPr/>
        <p:txBody>
          <a:bodyPr/>
          <a:lstStyle/>
          <a:p>
            <a:pPr>
              <a:defRPr/>
            </a:pPr>
            <a:fld id="{BDF5248E-7124-462E-9F60-D69E1E297C44}"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aDOE Presentation Template - John Bar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resentation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5">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GaDOE Presentation Template - John Barge</Template>
  <TotalTime>3666</TotalTime>
  <Words>5141</Words>
  <Application>Microsoft Office PowerPoint</Application>
  <PresentationFormat>Custom</PresentationFormat>
  <Paragraphs>482</Paragraphs>
  <Slides>57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GaDOE Presentation Template - John Barge</vt:lpstr>
      <vt:lpstr>Worksheet</vt:lpstr>
      <vt:lpstr>Slide 1</vt:lpstr>
      <vt:lpstr>Content</vt:lpstr>
      <vt:lpstr>Overview of Title I, Part D</vt:lpstr>
      <vt:lpstr>Overview of Title I, Part D</vt:lpstr>
      <vt:lpstr>Overview of Title I, Part D</vt:lpstr>
      <vt:lpstr>Overview of Title I, Part D</vt:lpstr>
      <vt:lpstr>Overview of Title I, Part D</vt:lpstr>
      <vt:lpstr>Overview of Title X, Part C</vt:lpstr>
      <vt:lpstr>  </vt:lpstr>
      <vt:lpstr>Overview of Title X, Part C</vt:lpstr>
      <vt:lpstr>Overview of Title X, Part C</vt:lpstr>
      <vt:lpstr>Overview of Title X, Part C</vt:lpstr>
      <vt:lpstr>Overview of Title X, Part C</vt:lpstr>
      <vt:lpstr>Overview of Title X, Part C</vt:lpstr>
      <vt:lpstr>Georgia Homeless Data</vt:lpstr>
      <vt:lpstr>FY10 Georgia Homeless Data</vt:lpstr>
      <vt:lpstr>FY10 Georgia Homeless Data</vt:lpstr>
      <vt:lpstr>FY10 Georgia Homeless Data</vt:lpstr>
      <vt:lpstr>FY10 Georgia Homeless Data</vt:lpstr>
      <vt:lpstr>FY10 Georgia Homeless Data</vt:lpstr>
      <vt:lpstr>FY10 Georgia Homeless Data</vt:lpstr>
      <vt:lpstr>FY10 Georgia Homeless Data</vt:lpstr>
      <vt:lpstr>FY10 Georgia Homeless Data</vt:lpstr>
      <vt:lpstr>FY10 Georgia Homeless Data</vt:lpstr>
      <vt:lpstr>Graduation Rate Information</vt:lpstr>
      <vt:lpstr>Graduation Rate Information</vt:lpstr>
      <vt:lpstr>Graduation Rate Information</vt:lpstr>
      <vt:lpstr>Graduation Rate Information</vt:lpstr>
      <vt:lpstr>Graduation Rate Information</vt:lpstr>
      <vt:lpstr>Graduation Rate Information</vt:lpstr>
      <vt:lpstr> Graduation Rate Information</vt:lpstr>
      <vt:lpstr>Graduation Rate Information</vt:lpstr>
      <vt:lpstr>Graduation Rate Information Georgia</vt:lpstr>
      <vt:lpstr>Graduation Rate Calculation Comparison Leaver/Proxy Rate vs. Cohort Rate</vt:lpstr>
      <vt:lpstr>Graduation Rate Information</vt:lpstr>
      <vt:lpstr>Prevention &amp; intervention strategies</vt:lpstr>
      <vt:lpstr>Prevention &amp; Intervention Strategies</vt:lpstr>
      <vt:lpstr>Prevention &amp; Intervention Strategies</vt:lpstr>
      <vt:lpstr>Prevention &amp; Intervention Strategies</vt:lpstr>
      <vt:lpstr>Slide 40</vt:lpstr>
      <vt:lpstr>Prevention &amp; Intervention Strategies</vt:lpstr>
      <vt:lpstr>Prevention &amp; Intervention Strategies</vt:lpstr>
      <vt:lpstr>Prevention &amp; Intervention Strategies</vt:lpstr>
      <vt:lpstr>Prevention &amp; Intervention Strategies</vt:lpstr>
      <vt:lpstr>Prevention &amp; Intervention Strategies</vt:lpstr>
      <vt:lpstr>Prevention &amp; Intervention Strategies</vt:lpstr>
      <vt:lpstr>Slide 47</vt:lpstr>
      <vt:lpstr>Slide 48</vt:lpstr>
      <vt:lpstr>Slide 49</vt:lpstr>
      <vt:lpstr>Slide 50</vt:lpstr>
      <vt:lpstr>Slide 51</vt:lpstr>
      <vt:lpstr>Prevention &amp; Intervention Strategies www.gacollege411.org </vt:lpstr>
      <vt:lpstr>Prevention &amp; Intervention Strategies</vt:lpstr>
      <vt:lpstr>Prevention &amp; Intervention Strategies</vt:lpstr>
      <vt:lpstr>Prevention &amp; Intervention Strategies</vt:lpstr>
      <vt:lpstr>Prevention &amp; Intervention Strategies</vt:lpstr>
      <vt:lpstr>Contact Information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McGhee</dc:creator>
  <cp:lastModifiedBy>Eric McGhee</cp:lastModifiedBy>
  <cp:revision>200</cp:revision>
  <cp:lastPrinted>1601-01-01T00:00:00Z</cp:lastPrinted>
  <dcterms:created xsi:type="dcterms:W3CDTF">2011-04-05T15:28:15Z</dcterms:created>
  <dcterms:modified xsi:type="dcterms:W3CDTF">2011-08-15T16:56:32Z</dcterms:modified>
</cp:coreProperties>
</file>